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6"/>
  </p:notesMasterIdLst>
  <p:sldIdLst>
    <p:sldId id="504" r:id="rId2"/>
    <p:sldId id="1418" r:id="rId3"/>
    <p:sldId id="1570" r:id="rId4"/>
    <p:sldId id="1571" r:id="rId5"/>
    <p:sldId id="1454" r:id="rId6"/>
    <p:sldId id="1455" r:id="rId7"/>
    <p:sldId id="1456" r:id="rId8"/>
    <p:sldId id="1457" r:id="rId9"/>
    <p:sldId id="1458" r:id="rId10"/>
    <p:sldId id="1459" r:id="rId11"/>
    <p:sldId id="1584" r:id="rId12"/>
    <p:sldId id="1460" r:id="rId13"/>
    <p:sldId id="1461" r:id="rId14"/>
    <p:sldId id="1462" r:id="rId15"/>
    <p:sldId id="1463" r:id="rId16"/>
    <p:sldId id="1464" r:id="rId17"/>
    <p:sldId id="1465" r:id="rId18"/>
    <p:sldId id="1592" r:id="rId19"/>
    <p:sldId id="1593" r:id="rId20"/>
    <p:sldId id="1594" r:id="rId21"/>
    <p:sldId id="1595" r:id="rId22"/>
    <p:sldId id="1596" r:id="rId23"/>
    <p:sldId id="1597" r:id="rId24"/>
    <p:sldId id="1598" r:id="rId25"/>
    <p:sldId id="1519" r:id="rId26"/>
    <p:sldId id="1518" r:id="rId27"/>
    <p:sldId id="1440" r:id="rId28"/>
    <p:sldId id="1585" r:id="rId29"/>
    <p:sldId id="1523" r:id="rId30"/>
    <p:sldId id="1524" r:id="rId31"/>
    <p:sldId id="1552" r:id="rId32"/>
    <p:sldId id="1551" r:id="rId33"/>
    <p:sldId id="1553" r:id="rId34"/>
    <p:sldId id="1554" r:id="rId35"/>
    <p:sldId id="1555" r:id="rId36"/>
    <p:sldId id="1521" r:id="rId37"/>
    <p:sldId id="1586" r:id="rId38"/>
    <p:sldId id="1572" r:id="rId39"/>
    <p:sldId id="1562" r:id="rId40"/>
    <p:sldId id="1563" r:id="rId41"/>
    <p:sldId id="1566" r:id="rId42"/>
    <p:sldId id="1567" r:id="rId43"/>
    <p:sldId id="1568" r:id="rId44"/>
    <p:sldId id="1569" r:id="rId45"/>
    <p:sldId id="1573" r:id="rId46"/>
    <p:sldId id="1574" r:id="rId47"/>
    <p:sldId id="1601" r:id="rId48"/>
    <p:sldId id="1575" r:id="rId49"/>
    <p:sldId id="1576" r:id="rId50"/>
    <p:sldId id="1577" r:id="rId51"/>
    <p:sldId id="1578" r:id="rId52"/>
    <p:sldId id="1579" r:id="rId53"/>
    <p:sldId id="1600" r:id="rId54"/>
    <p:sldId id="1588" r:id="rId55"/>
    <p:sldId id="1589" r:id="rId56"/>
    <p:sldId id="1599" r:id="rId57"/>
    <p:sldId id="1590" r:id="rId58"/>
    <p:sldId id="502" r:id="rId59"/>
    <p:sldId id="1445" r:id="rId60"/>
    <p:sldId id="1436" r:id="rId61"/>
    <p:sldId id="1438" r:id="rId62"/>
    <p:sldId id="1439" r:id="rId63"/>
    <p:sldId id="1432" r:id="rId64"/>
    <p:sldId id="1473" r:id="rId65"/>
    <p:sldId id="1434" r:id="rId66"/>
    <p:sldId id="1435" r:id="rId67"/>
    <p:sldId id="1411" r:id="rId68"/>
    <p:sldId id="1412" r:id="rId69"/>
    <p:sldId id="1413" r:id="rId70"/>
    <p:sldId id="1414" r:id="rId71"/>
    <p:sldId id="1415" r:id="rId72"/>
    <p:sldId id="1416" r:id="rId73"/>
    <p:sldId id="806" r:id="rId74"/>
    <p:sldId id="805"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itg"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99"/>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27" autoAdjust="0"/>
    <p:restoredTop sz="90903" autoAdjust="0"/>
  </p:normalViewPr>
  <p:slideViewPr>
    <p:cSldViewPr>
      <p:cViewPr varScale="1">
        <p:scale>
          <a:sx n="74" d="100"/>
          <a:sy n="74" d="100"/>
        </p:scale>
        <p:origin x="1454" y="3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17T07:35:38.895"/>
    </inkml:context>
    <inkml:brush xml:id="br0">
      <inkml:brushProperty name="width" value="0.05" units="cm"/>
      <inkml:brushProperty name="height" value="0.05" units="cm"/>
      <inkml:brushProperty name="color" value="#FF0066"/>
      <inkml:brushProperty name="ignorePressure" value="1"/>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8-17T07:35:43.661"/>
    </inkml:context>
    <inkml:brush xml:id="br0">
      <inkml:brushProperty name="width" value="0.05" units="cm"/>
      <inkml:brushProperty name="height" value="0.05" units="cm"/>
      <inkml:brushProperty name="color" value="#FF0066"/>
    </inkml:brush>
  </inkml:definitions>
  <inkml:trace contextRef="#ctx0" brushRef="#br0">128 127 1024 0 0,'-128'-126'0'0'0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DD0B79-4F54-4C3A-9EC1-2CF37FF1D58D}" type="datetimeFigureOut">
              <a:rPr lang="en-US" smtClean="0"/>
              <a:t>10/25/2019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996A62-2ED8-4D44-B314-2969E43DBACD}" type="slidenum">
              <a:rPr lang="en-US" smtClean="0"/>
              <a:t>‹#›</a:t>
            </a:fld>
            <a:endParaRPr lang="en-US"/>
          </a:p>
        </p:txBody>
      </p:sp>
    </p:spTree>
    <p:extLst>
      <p:ext uri="{BB962C8B-B14F-4D97-AF65-F5344CB8AC3E}">
        <p14:creationId xmlns:p14="http://schemas.microsoft.com/office/powerpoint/2010/main" val="4221093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2</a:t>
            </a:fld>
            <a:endParaRPr lang="en-US"/>
          </a:p>
        </p:txBody>
      </p:sp>
    </p:spTree>
    <p:extLst>
      <p:ext uri="{BB962C8B-B14F-4D97-AF65-F5344CB8AC3E}">
        <p14:creationId xmlns:p14="http://schemas.microsoft.com/office/powerpoint/2010/main" val="1812158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11</a:t>
            </a:fld>
            <a:endParaRPr lang="en-US"/>
          </a:p>
        </p:txBody>
      </p:sp>
    </p:spTree>
    <p:extLst>
      <p:ext uri="{BB962C8B-B14F-4D97-AF65-F5344CB8AC3E}">
        <p14:creationId xmlns:p14="http://schemas.microsoft.com/office/powerpoint/2010/main" val="679436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12</a:t>
            </a:fld>
            <a:endParaRPr lang="en-US"/>
          </a:p>
        </p:txBody>
      </p:sp>
    </p:spTree>
    <p:extLst>
      <p:ext uri="{BB962C8B-B14F-4D97-AF65-F5344CB8AC3E}">
        <p14:creationId xmlns:p14="http://schemas.microsoft.com/office/powerpoint/2010/main" val="3088675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13</a:t>
            </a:fld>
            <a:endParaRPr lang="en-US"/>
          </a:p>
        </p:txBody>
      </p:sp>
    </p:spTree>
    <p:extLst>
      <p:ext uri="{BB962C8B-B14F-4D97-AF65-F5344CB8AC3E}">
        <p14:creationId xmlns:p14="http://schemas.microsoft.com/office/powerpoint/2010/main" val="2680814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14</a:t>
            </a:fld>
            <a:endParaRPr lang="en-US"/>
          </a:p>
        </p:txBody>
      </p:sp>
    </p:spTree>
    <p:extLst>
      <p:ext uri="{BB962C8B-B14F-4D97-AF65-F5344CB8AC3E}">
        <p14:creationId xmlns:p14="http://schemas.microsoft.com/office/powerpoint/2010/main" val="2156320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15</a:t>
            </a:fld>
            <a:endParaRPr lang="en-US"/>
          </a:p>
        </p:txBody>
      </p:sp>
    </p:spTree>
    <p:extLst>
      <p:ext uri="{BB962C8B-B14F-4D97-AF65-F5344CB8AC3E}">
        <p14:creationId xmlns:p14="http://schemas.microsoft.com/office/powerpoint/2010/main" val="3445888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16</a:t>
            </a:fld>
            <a:endParaRPr lang="en-US"/>
          </a:p>
        </p:txBody>
      </p:sp>
    </p:spTree>
    <p:extLst>
      <p:ext uri="{BB962C8B-B14F-4D97-AF65-F5344CB8AC3E}">
        <p14:creationId xmlns:p14="http://schemas.microsoft.com/office/powerpoint/2010/main" val="2357817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17</a:t>
            </a:fld>
            <a:endParaRPr lang="en-US"/>
          </a:p>
        </p:txBody>
      </p:sp>
    </p:spTree>
    <p:extLst>
      <p:ext uri="{BB962C8B-B14F-4D97-AF65-F5344CB8AC3E}">
        <p14:creationId xmlns:p14="http://schemas.microsoft.com/office/powerpoint/2010/main" val="2599612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4CAF4E63-225F-9947-8D6E-1F486DA7E9E3}" type="slidenum">
              <a:rPr lang="en-US" altLang="x-none" sz="1200"/>
              <a:pPr/>
              <a:t>25</a:t>
            </a:fld>
            <a:endParaRPr lang="en-US" altLang="x-none" sz="1200"/>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401601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目标函数；</a:t>
            </a:r>
          </a:p>
        </p:txBody>
      </p:sp>
      <p:sp>
        <p:nvSpPr>
          <p:cNvPr id="4" name="灯片编号占位符 3"/>
          <p:cNvSpPr>
            <a:spLocks noGrp="1"/>
          </p:cNvSpPr>
          <p:nvPr>
            <p:ph type="sldNum" sz="quarter" idx="5"/>
          </p:nvPr>
        </p:nvSpPr>
        <p:spPr/>
        <p:txBody>
          <a:bodyPr/>
          <a:lstStyle/>
          <a:p>
            <a:fld id="{D3996A62-2ED8-4D44-B314-2969E43DBACD}" type="slidenum">
              <a:rPr lang="en-US" smtClean="0"/>
              <a:t>27</a:t>
            </a:fld>
            <a:endParaRPr lang="en-US"/>
          </a:p>
        </p:txBody>
      </p:sp>
    </p:spTree>
    <p:extLst>
      <p:ext uri="{BB962C8B-B14F-4D97-AF65-F5344CB8AC3E}">
        <p14:creationId xmlns:p14="http://schemas.microsoft.com/office/powerpoint/2010/main" val="4130586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36</a:t>
            </a:fld>
            <a:endParaRPr lang="en-US"/>
          </a:p>
        </p:txBody>
      </p:sp>
    </p:spTree>
    <p:extLst>
      <p:ext uri="{BB962C8B-B14F-4D97-AF65-F5344CB8AC3E}">
        <p14:creationId xmlns:p14="http://schemas.microsoft.com/office/powerpoint/2010/main" val="3016084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3</a:t>
            </a:fld>
            <a:endParaRPr lang="en-US"/>
          </a:p>
        </p:txBody>
      </p:sp>
    </p:spTree>
    <p:extLst>
      <p:ext uri="{BB962C8B-B14F-4D97-AF65-F5344CB8AC3E}">
        <p14:creationId xmlns:p14="http://schemas.microsoft.com/office/powerpoint/2010/main" val="3676367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4CAF4E63-225F-9947-8D6E-1F486DA7E9E3}" type="slidenum">
              <a:rPr lang="en-US" altLang="x-none" sz="1200"/>
              <a:pPr/>
              <a:t>37</a:t>
            </a:fld>
            <a:endParaRPr lang="en-US" altLang="x-none" sz="1200"/>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4292267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38</a:t>
            </a:fld>
            <a:endParaRPr lang="en-US"/>
          </a:p>
        </p:txBody>
      </p:sp>
    </p:spTree>
    <p:extLst>
      <p:ext uri="{BB962C8B-B14F-4D97-AF65-F5344CB8AC3E}">
        <p14:creationId xmlns:p14="http://schemas.microsoft.com/office/powerpoint/2010/main" val="4003889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39</a:t>
            </a:fld>
            <a:endParaRPr lang="en-US"/>
          </a:p>
        </p:txBody>
      </p:sp>
    </p:spTree>
    <p:extLst>
      <p:ext uri="{BB962C8B-B14F-4D97-AF65-F5344CB8AC3E}">
        <p14:creationId xmlns:p14="http://schemas.microsoft.com/office/powerpoint/2010/main" val="1523682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40</a:t>
            </a:fld>
            <a:endParaRPr lang="en-US"/>
          </a:p>
        </p:txBody>
      </p:sp>
    </p:spTree>
    <p:extLst>
      <p:ext uri="{BB962C8B-B14F-4D97-AF65-F5344CB8AC3E}">
        <p14:creationId xmlns:p14="http://schemas.microsoft.com/office/powerpoint/2010/main" val="1376425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41</a:t>
            </a:fld>
            <a:endParaRPr lang="en-US"/>
          </a:p>
        </p:txBody>
      </p:sp>
    </p:spTree>
    <p:extLst>
      <p:ext uri="{BB962C8B-B14F-4D97-AF65-F5344CB8AC3E}">
        <p14:creationId xmlns:p14="http://schemas.microsoft.com/office/powerpoint/2010/main" val="1797620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42</a:t>
            </a:fld>
            <a:endParaRPr lang="en-US"/>
          </a:p>
        </p:txBody>
      </p:sp>
    </p:spTree>
    <p:extLst>
      <p:ext uri="{BB962C8B-B14F-4D97-AF65-F5344CB8AC3E}">
        <p14:creationId xmlns:p14="http://schemas.microsoft.com/office/powerpoint/2010/main" val="3727496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43</a:t>
            </a:fld>
            <a:endParaRPr lang="en-US"/>
          </a:p>
        </p:txBody>
      </p:sp>
    </p:spTree>
    <p:extLst>
      <p:ext uri="{BB962C8B-B14F-4D97-AF65-F5344CB8AC3E}">
        <p14:creationId xmlns:p14="http://schemas.microsoft.com/office/powerpoint/2010/main" val="24506033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44</a:t>
            </a:fld>
            <a:endParaRPr lang="en-US"/>
          </a:p>
        </p:txBody>
      </p:sp>
    </p:spTree>
    <p:extLst>
      <p:ext uri="{BB962C8B-B14F-4D97-AF65-F5344CB8AC3E}">
        <p14:creationId xmlns:p14="http://schemas.microsoft.com/office/powerpoint/2010/main" val="1137474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45</a:t>
            </a:fld>
            <a:endParaRPr lang="en-US"/>
          </a:p>
        </p:txBody>
      </p:sp>
    </p:spTree>
    <p:extLst>
      <p:ext uri="{BB962C8B-B14F-4D97-AF65-F5344CB8AC3E}">
        <p14:creationId xmlns:p14="http://schemas.microsoft.com/office/powerpoint/2010/main" val="4271594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46</a:t>
            </a:fld>
            <a:endParaRPr lang="en-US"/>
          </a:p>
        </p:txBody>
      </p:sp>
    </p:spTree>
    <p:extLst>
      <p:ext uri="{BB962C8B-B14F-4D97-AF65-F5344CB8AC3E}">
        <p14:creationId xmlns:p14="http://schemas.microsoft.com/office/powerpoint/2010/main" val="1942078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4</a:t>
            </a:fld>
            <a:endParaRPr lang="en-US"/>
          </a:p>
        </p:txBody>
      </p:sp>
    </p:spTree>
    <p:extLst>
      <p:ext uri="{BB962C8B-B14F-4D97-AF65-F5344CB8AC3E}">
        <p14:creationId xmlns:p14="http://schemas.microsoft.com/office/powerpoint/2010/main" val="7577306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47</a:t>
            </a:fld>
            <a:endParaRPr lang="en-US"/>
          </a:p>
        </p:txBody>
      </p:sp>
    </p:spTree>
    <p:extLst>
      <p:ext uri="{BB962C8B-B14F-4D97-AF65-F5344CB8AC3E}">
        <p14:creationId xmlns:p14="http://schemas.microsoft.com/office/powerpoint/2010/main" val="1763262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48</a:t>
            </a:fld>
            <a:endParaRPr lang="en-US"/>
          </a:p>
        </p:txBody>
      </p:sp>
    </p:spTree>
    <p:extLst>
      <p:ext uri="{BB962C8B-B14F-4D97-AF65-F5344CB8AC3E}">
        <p14:creationId xmlns:p14="http://schemas.microsoft.com/office/powerpoint/2010/main" val="42156971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49</a:t>
            </a:fld>
            <a:endParaRPr lang="en-US"/>
          </a:p>
        </p:txBody>
      </p:sp>
    </p:spTree>
    <p:extLst>
      <p:ext uri="{BB962C8B-B14F-4D97-AF65-F5344CB8AC3E}">
        <p14:creationId xmlns:p14="http://schemas.microsoft.com/office/powerpoint/2010/main" val="900684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50</a:t>
            </a:fld>
            <a:endParaRPr lang="en-US"/>
          </a:p>
        </p:txBody>
      </p:sp>
    </p:spTree>
    <p:extLst>
      <p:ext uri="{BB962C8B-B14F-4D97-AF65-F5344CB8AC3E}">
        <p14:creationId xmlns:p14="http://schemas.microsoft.com/office/powerpoint/2010/main" val="4285560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96A62-2ED8-4D44-B314-2969E43DBACD}" type="slidenum">
              <a:rPr lang="en-US" smtClean="0"/>
              <a:t>51</a:t>
            </a:fld>
            <a:endParaRPr lang="en-US"/>
          </a:p>
        </p:txBody>
      </p:sp>
    </p:spTree>
    <p:extLst>
      <p:ext uri="{BB962C8B-B14F-4D97-AF65-F5344CB8AC3E}">
        <p14:creationId xmlns:p14="http://schemas.microsoft.com/office/powerpoint/2010/main" val="13063935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59</a:t>
            </a:fld>
            <a:endParaRPr lang="en-US"/>
          </a:p>
        </p:txBody>
      </p:sp>
    </p:spTree>
    <p:extLst>
      <p:ext uri="{BB962C8B-B14F-4D97-AF65-F5344CB8AC3E}">
        <p14:creationId xmlns:p14="http://schemas.microsoft.com/office/powerpoint/2010/main" val="3877369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60</a:t>
            </a:fld>
            <a:endParaRPr lang="en-US"/>
          </a:p>
        </p:txBody>
      </p:sp>
    </p:spTree>
    <p:extLst>
      <p:ext uri="{BB962C8B-B14F-4D97-AF65-F5344CB8AC3E}">
        <p14:creationId xmlns:p14="http://schemas.microsoft.com/office/powerpoint/2010/main" val="36055424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61</a:t>
            </a:fld>
            <a:endParaRPr lang="en-US"/>
          </a:p>
        </p:txBody>
      </p:sp>
    </p:spTree>
    <p:extLst>
      <p:ext uri="{BB962C8B-B14F-4D97-AF65-F5344CB8AC3E}">
        <p14:creationId xmlns:p14="http://schemas.microsoft.com/office/powerpoint/2010/main" val="2030249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62</a:t>
            </a:fld>
            <a:endParaRPr lang="en-US"/>
          </a:p>
        </p:txBody>
      </p:sp>
    </p:spTree>
    <p:extLst>
      <p:ext uri="{BB962C8B-B14F-4D97-AF65-F5344CB8AC3E}">
        <p14:creationId xmlns:p14="http://schemas.microsoft.com/office/powerpoint/2010/main" val="8143444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EE087E9-A7A4-F14D-8010-A640AAE0AA92}" type="slidenum">
              <a:rPr lang="en-US" altLang="x-none">
                <a:solidFill>
                  <a:srgbClr val="000000"/>
                </a:solidFill>
                <a:latin typeface="Calibri" charset="0"/>
              </a:rPr>
              <a:pPr eaLnBrk="1" hangingPunct="1"/>
              <a:t>63</a:t>
            </a:fld>
            <a:endParaRPr lang="en-US" altLang="x-none">
              <a:solidFill>
                <a:srgbClr val="000000"/>
              </a:solidFill>
              <a:latin typeface="Calibri" charset="0"/>
            </a:endParaRPr>
          </a:p>
        </p:txBody>
      </p:sp>
    </p:spTree>
    <p:extLst>
      <p:ext uri="{BB962C8B-B14F-4D97-AF65-F5344CB8AC3E}">
        <p14:creationId xmlns:p14="http://schemas.microsoft.com/office/powerpoint/2010/main" val="1013869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5</a:t>
            </a:fld>
            <a:endParaRPr lang="en-US"/>
          </a:p>
        </p:txBody>
      </p:sp>
    </p:spTree>
    <p:extLst>
      <p:ext uri="{BB962C8B-B14F-4D97-AF65-F5344CB8AC3E}">
        <p14:creationId xmlns:p14="http://schemas.microsoft.com/office/powerpoint/2010/main" val="18647634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tLang="en-US"/>
          </a:p>
        </p:txBody>
      </p:sp>
      <p:sp>
        <p:nvSpPr>
          <p:cNvPr id="38916" name="Slide Number Placeholder 3"/>
          <p:cNvSpPr>
            <a:spLocks noGrp="1"/>
          </p:cNvSpPr>
          <p:nvPr>
            <p:ph type="sldNum" sz="quarter" idx="5"/>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1D5515E-57A7-844E-A79F-F4D9EE0F0B90}" type="slidenum">
              <a:rPr lang="en-US" altLang="x-none">
                <a:solidFill>
                  <a:srgbClr val="000000"/>
                </a:solidFill>
                <a:latin typeface="Calibri" charset="0"/>
              </a:rPr>
              <a:pPr eaLnBrk="1" hangingPunct="1"/>
              <a:t>64</a:t>
            </a:fld>
            <a:endParaRPr lang="en-US" altLang="x-none">
              <a:solidFill>
                <a:srgbClr val="000000"/>
              </a:solidFill>
              <a:latin typeface="Calibri" charset="0"/>
            </a:endParaRPr>
          </a:p>
        </p:txBody>
      </p:sp>
    </p:spTree>
    <p:extLst>
      <p:ext uri="{BB962C8B-B14F-4D97-AF65-F5344CB8AC3E}">
        <p14:creationId xmlns:p14="http://schemas.microsoft.com/office/powerpoint/2010/main" val="2107399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65</a:t>
            </a:fld>
            <a:endParaRPr lang="en-US"/>
          </a:p>
        </p:txBody>
      </p:sp>
    </p:spTree>
    <p:extLst>
      <p:ext uri="{BB962C8B-B14F-4D97-AF65-F5344CB8AC3E}">
        <p14:creationId xmlns:p14="http://schemas.microsoft.com/office/powerpoint/2010/main" val="7939094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66</a:t>
            </a:fld>
            <a:endParaRPr lang="en-US"/>
          </a:p>
        </p:txBody>
      </p:sp>
    </p:spTree>
    <p:extLst>
      <p:ext uri="{BB962C8B-B14F-4D97-AF65-F5344CB8AC3E}">
        <p14:creationId xmlns:p14="http://schemas.microsoft.com/office/powerpoint/2010/main" val="1628643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67</a:t>
            </a:fld>
            <a:endParaRPr lang="en-US"/>
          </a:p>
        </p:txBody>
      </p:sp>
    </p:spTree>
    <p:extLst>
      <p:ext uri="{BB962C8B-B14F-4D97-AF65-F5344CB8AC3E}">
        <p14:creationId xmlns:p14="http://schemas.microsoft.com/office/powerpoint/2010/main" val="21153311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68</a:t>
            </a:fld>
            <a:endParaRPr lang="en-US"/>
          </a:p>
        </p:txBody>
      </p:sp>
    </p:spTree>
    <p:extLst>
      <p:ext uri="{BB962C8B-B14F-4D97-AF65-F5344CB8AC3E}">
        <p14:creationId xmlns:p14="http://schemas.microsoft.com/office/powerpoint/2010/main" val="19718751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69</a:t>
            </a:fld>
            <a:endParaRPr lang="en-US"/>
          </a:p>
        </p:txBody>
      </p:sp>
    </p:spTree>
    <p:extLst>
      <p:ext uri="{BB962C8B-B14F-4D97-AF65-F5344CB8AC3E}">
        <p14:creationId xmlns:p14="http://schemas.microsoft.com/office/powerpoint/2010/main" val="23286347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70</a:t>
            </a:fld>
            <a:endParaRPr lang="en-US"/>
          </a:p>
        </p:txBody>
      </p:sp>
    </p:spTree>
    <p:extLst>
      <p:ext uri="{BB962C8B-B14F-4D97-AF65-F5344CB8AC3E}">
        <p14:creationId xmlns:p14="http://schemas.microsoft.com/office/powerpoint/2010/main" val="32185199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71</a:t>
            </a:fld>
            <a:endParaRPr lang="en-US"/>
          </a:p>
        </p:txBody>
      </p:sp>
    </p:spTree>
    <p:extLst>
      <p:ext uri="{BB962C8B-B14F-4D97-AF65-F5344CB8AC3E}">
        <p14:creationId xmlns:p14="http://schemas.microsoft.com/office/powerpoint/2010/main" val="21730578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72</a:t>
            </a:fld>
            <a:endParaRPr lang="en-US"/>
          </a:p>
        </p:txBody>
      </p:sp>
    </p:spTree>
    <p:extLst>
      <p:ext uri="{BB962C8B-B14F-4D97-AF65-F5344CB8AC3E}">
        <p14:creationId xmlns:p14="http://schemas.microsoft.com/office/powerpoint/2010/main" val="25476936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73</a:t>
            </a:fld>
            <a:endParaRPr lang="en-US"/>
          </a:p>
        </p:txBody>
      </p:sp>
    </p:spTree>
    <p:extLst>
      <p:ext uri="{BB962C8B-B14F-4D97-AF65-F5344CB8AC3E}">
        <p14:creationId xmlns:p14="http://schemas.microsoft.com/office/powerpoint/2010/main" val="2722290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6</a:t>
            </a:fld>
            <a:endParaRPr lang="en-US"/>
          </a:p>
        </p:txBody>
      </p:sp>
    </p:spTree>
    <p:extLst>
      <p:ext uri="{BB962C8B-B14F-4D97-AF65-F5344CB8AC3E}">
        <p14:creationId xmlns:p14="http://schemas.microsoft.com/office/powerpoint/2010/main" val="41917246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74</a:t>
            </a:fld>
            <a:endParaRPr lang="en-US"/>
          </a:p>
        </p:txBody>
      </p:sp>
    </p:spTree>
    <p:extLst>
      <p:ext uri="{BB962C8B-B14F-4D97-AF65-F5344CB8AC3E}">
        <p14:creationId xmlns:p14="http://schemas.microsoft.com/office/powerpoint/2010/main" val="4244295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7</a:t>
            </a:fld>
            <a:endParaRPr lang="en-US"/>
          </a:p>
        </p:txBody>
      </p:sp>
    </p:spTree>
    <p:extLst>
      <p:ext uri="{BB962C8B-B14F-4D97-AF65-F5344CB8AC3E}">
        <p14:creationId xmlns:p14="http://schemas.microsoft.com/office/powerpoint/2010/main" val="356080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8</a:t>
            </a:fld>
            <a:endParaRPr lang="en-US"/>
          </a:p>
        </p:txBody>
      </p:sp>
    </p:spTree>
    <p:extLst>
      <p:ext uri="{BB962C8B-B14F-4D97-AF65-F5344CB8AC3E}">
        <p14:creationId xmlns:p14="http://schemas.microsoft.com/office/powerpoint/2010/main" val="2347222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9</a:t>
            </a:fld>
            <a:endParaRPr lang="en-US"/>
          </a:p>
        </p:txBody>
      </p:sp>
    </p:spTree>
    <p:extLst>
      <p:ext uri="{BB962C8B-B14F-4D97-AF65-F5344CB8AC3E}">
        <p14:creationId xmlns:p14="http://schemas.microsoft.com/office/powerpoint/2010/main" val="2900745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96A62-2ED8-4D44-B314-2969E43DBACD}" type="slidenum">
              <a:rPr lang="en-US" smtClean="0"/>
              <a:t>10</a:t>
            </a:fld>
            <a:endParaRPr lang="en-US"/>
          </a:p>
        </p:txBody>
      </p:sp>
    </p:spTree>
    <p:extLst>
      <p:ext uri="{BB962C8B-B14F-4D97-AF65-F5344CB8AC3E}">
        <p14:creationId xmlns:p14="http://schemas.microsoft.com/office/powerpoint/2010/main" val="186307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1D8BD707-D9CF-40AE-B4C6-C98DA3205C09}" type="datetimeFigureOut">
              <a:rPr lang="en-US" smtClean="0"/>
              <a:pPr/>
              <a:t>10/25/2019</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IN"/>
          </a:p>
        </p:txBody>
      </p:sp>
      <p:sp>
        <p:nvSpPr>
          <p:cNvPr id="7" name="Rectangle 5"/>
          <p:cNvSpPr>
            <a:spLocks noGrp="1" noChangeArrowheads="1"/>
          </p:cNvSpPr>
          <p:nvPr>
            <p:ph type="ftr" sz="quarter" idx="11"/>
          </p:nvPr>
        </p:nvSpPr>
        <p:spPr>
          <a:ln/>
        </p:spPr>
        <p:txBody>
          <a:bodyPr/>
          <a:lstStyle>
            <a:lvl1pPr>
              <a:defRPr/>
            </a:lvl1pPr>
          </a:lstStyle>
          <a:p>
            <a:pPr>
              <a:defRPr/>
            </a:pPr>
            <a:endParaRPr lang="en-IN"/>
          </a:p>
        </p:txBody>
      </p:sp>
      <p:sp>
        <p:nvSpPr>
          <p:cNvPr id="8" name="Rectangle 6"/>
          <p:cNvSpPr>
            <a:spLocks noGrp="1" noChangeArrowheads="1"/>
          </p:cNvSpPr>
          <p:nvPr>
            <p:ph type="sldNum" sz="quarter" idx="12"/>
          </p:nvPr>
        </p:nvSpPr>
        <p:spPr>
          <a:ln/>
        </p:spPr>
        <p:txBody>
          <a:bodyPr/>
          <a:lstStyle>
            <a:lvl1pPr>
              <a:defRPr/>
            </a:lvl1pPr>
          </a:lstStyle>
          <a:p>
            <a:fld id="{42A0596B-C2BD-AF44-BF98-ACFC3C094B71}" type="slidenum">
              <a:rPr lang="en-IN" altLang="x-none"/>
              <a:pPr/>
              <a:t>‹#›</a:t>
            </a:fld>
            <a:endParaRPr lang="en-IN" altLang="x-none"/>
          </a:p>
        </p:txBody>
      </p:sp>
    </p:spTree>
    <p:extLst>
      <p:ext uri="{BB962C8B-B14F-4D97-AF65-F5344CB8AC3E}">
        <p14:creationId xmlns:p14="http://schemas.microsoft.com/office/powerpoint/2010/main" val="1652959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168921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1D8BD707-D9CF-40AE-B4C6-C98DA3205C09}" type="datetimeFigureOut">
              <a:rPr lang="en-US" smtClean="0"/>
              <a:pPr/>
              <a:t>10/25/2019</a:t>
            </a:fld>
            <a:endParaRPr lang="en-US"/>
          </a:p>
        </p:txBody>
      </p:sp>
      <p:sp>
        <p:nvSpPr>
          <p:cNvPr id="27" name="Slide Number Placeholder 26"/>
          <p:cNvSpPr>
            <a:spLocks noGrp="1"/>
          </p:cNvSpPr>
          <p:nvPr>
            <p:ph type="sldNum" sz="quarter" idx="11"/>
          </p:nvPr>
        </p:nvSpPr>
        <p:spPr/>
        <p:txBody>
          <a:bodyPr rtlCol="0"/>
          <a:lstStyle/>
          <a:p>
            <a:fld id="{B6F15528-21DE-4FAA-801E-634DDDAF4B2B}" type="slidenum">
              <a:rPr lang="en-US" smtClean="0"/>
              <a:pPr/>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1D8BD707-D9CF-40AE-B4C6-C98DA3205C09}" type="datetimeFigureOut">
              <a:rPr lang="en-US" smtClean="0"/>
              <a:pPr/>
              <a:t>10/25/2019</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1D8BD707-D9CF-40AE-B4C6-C98DA3205C09}" type="datetimeFigureOut">
              <a:rPr lang="en-US" smtClean="0"/>
              <a:pPr/>
              <a:t>10/25/2019</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4" r:id="rId12"/>
    <p:sldLayoutId id="2147483675" r:id="rId13"/>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tmp"/><Relationship Id="rId1" Type="http://schemas.openxmlformats.org/officeDocument/2006/relationships/slideLayout" Target="../slideLayouts/slideLayout13.xml"/><Relationship Id="rId6" Type="http://schemas.openxmlformats.org/officeDocument/2006/relationships/image" Target="../media/image6.emf"/><Relationship Id="rId5" Type="http://schemas.openxmlformats.org/officeDocument/2006/relationships/customXml" Target="../ink/ink2.xml"/><Relationship Id="rId4" Type="http://schemas.openxmlformats.org/officeDocument/2006/relationships/image" Target="../media/image5.emf"/></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notesSlide" Target="../notesSlides/notesSlide17.xml"/><Relationship Id="rId7"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1.bin"/><Relationship Id="rId10" Type="http://schemas.openxmlformats.org/officeDocument/2006/relationships/image" Target="../media/image10.wmf"/><Relationship Id="rId4" Type="http://schemas.openxmlformats.org/officeDocument/2006/relationships/image" Target="../media/image801.png"/><Relationship Id="rId9"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1.wmf"/><Relationship Id="rId4"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1.wmf"/><Relationship Id="rId4" Type="http://schemas.openxmlformats.org/officeDocument/2006/relationships/oleObject" Target="../embeddings/oleObject5.bin"/></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notesSlide" Target="../notesSlides/notesSlide20.xml"/><Relationship Id="rId7"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8.wmf"/><Relationship Id="rId5" Type="http://schemas.openxmlformats.org/officeDocument/2006/relationships/oleObject" Target="../embeddings/oleObject1.bin"/><Relationship Id="rId10" Type="http://schemas.openxmlformats.org/officeDocument/2006/relationships/image" Target="../media/image10.wmf"/><Relationship Id="rId4" Type="http://schemas.openxmlformats.org/officeDocument/2006/relationships/image" Target="../media/image810.png"/><Relationship Id="rId9" Type="http://schemas.openxmlformats.org/officeDocument/2006/relationships/oleObject" Target="../embeddings/oleObject6.bin"/></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剪辑">
            <a:extLst>
              <a:ext uri="{FF2B5EF4-FFF2-40B4-BE49-F238E27FC236}">
                <a16:creationId xmlns:a16="http://schemas.microsoft.com/office/drawing/2014/main" id="{DC188C75-CD36-4AC9-98E5-308B9F80E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066800"/>
            <a:ext cx="5358031" cy="3061731"/>
          </a:xfrm>
          <a:prstGeom prst="rect">
            <a:avLst/>
          </a:prstGeom>
        </p:spPr>
      </p:pic>
      <mc:AlternateContent xmlns:mc="http://schemas.openxmlformats.org/markup-compatibility/2006" xmlns:p14="http://schemas.microsoft.com/office/powerpoint/2010/main">
        <mc:Choice Requires="p14">
          <p:contentPart p14:bwMode="auto" r:id="rId3">
            <p14:nvContentPartPr>
              <p14:cNvPr id="24" name="墨迹 23">
                <a:extLst>
                  <a:ext uri="{FF2B5EF4-FFF2-40B4-BE49-F238E27FC236}">
                    <a16:creationId xmlns:a16="http://schemas.microsoft.com/office/drawing/2014/main" id="{A0200D79-BB66-4248-9059-51A66B3B43CA}"/>
                  </a:ext>
                </a:extLst>
              </p14:cNvPr>
              <p14:cNvContentPartPr/>
              <p14:nvPr/>
            </p14:nvContentPartPr>
            <p14:xfrm>
              <a:off x="9435982" y="3504235"/>
              <a:ext cx="45719" cy="45719"/>
            </p14:xfrm>
          </p:contentPart>
        </mc:Choice>
        <mc:Fallback xmlns="">
          <p:pic>
            <p:nvPicPr>
              <p:cNvPr id="24" name="墨迹 23">
                <a:extLst>
                  <a:ext uri="{FF2B5EF4-FFF2-40B4-BE49-F238E27FC236}">
                    <a16:creationId xmlns:a16="http://schemas.microsoft.com/office/drawing/2014/main" id="{A0200D79-BB66-4248-9059-51A66B3B43CA}"/>
                  </a:ext>
                </a:extLst>
              </p:cNvPr>
              <p:cNvPicPr/>
              <p:nvPr/>
            </p:nvPicPr>
            <p:blipFill>
              <a:blip r:embed="rId4"/>
              <a:stretch>
                <a:fillRect/>
              </a:stretch>
            </p:blipFill>
            <p:spPr>
              <a:xfrm>
                <a:off x="8293007" y="2361260"/>
                <a:ext cx="2285950" cy="22859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7" name="墨迹 26">
                <a:extLst>
                  <a:ext uri="{FF2B5EF4-FFF2-40B4-BE49-F238E27FC236}">
                    <a16:creationId xmlns:a16="http://schemas.microsoft.com/office/drawing/2014/main" id="{F4A6A8A1-EA0C-43DD-99EE-88DB74B7E701}"/>
                  </a:ext>
                </a:extLst>
              </p14:cNvPr>
              <p14:cNvContentPartPr/>
              <p14:nvPr/>
            </p14:nvContentPartPr>
            <p14:xfrm>
              <a:off x="7530502" y="2774665"/>
              <a:ext cx="45719" cy="45719"/>
            </p14:xfrm>
          </p:contentPart>
        </mc:Choice>
        <mc:Fallback xmlns="">
          <p:pic>
            <p:nvPicPr>
              <p:cNvPr id="27" name="墨迹 26">
                <a:extLst>
                  <a:ext uri="{FF2B5EF4-FFF2-40B4-BE49-F238E27FC236}">
                    <a16:creationId xmlns:a16="http://schemas.microsoft.com/office/drawing/2014/main" id="{F4A6A8A1-EA0C-43DD-99EE-88DB74B7E701}"/>
                  </a:ext>
                </a:extLst>
              </p:cNvPr>
              <p:cNvPicPr/>
              <p:nvPr/>
            </p:nvPicPr>
            <p:blipFill>
              <a:blip r:embed="rId6"/>
              <a:stretch>
                <a:fillRect/>
              </a:stretch>
            </p:blipFill>
            <p:spPr>
              <a:xfrm>
                <a:off x="7521642" y="2765665"/>
                <a:ext cx="63085" cy="63359"/>
              </a:xfrm>
              <a:prstGeom prst="rect">
                <a:avLst/>
              </a:prstGeom>
            </p:spPr>
          </p:pic>
        </mc:Fallback>
      </mc:AlternateContent>
      <p:sp>
        <p:nvSpPr>
          <p:cNvPr id="6" name="文本框 5">
            <a:extLst>
              <a:ext uri="{FF2B5EF4-FFF2-40B4-BE49-F238E27FC236}">
                <a16:creationId xmlns:a16="http://schemas.microsoft.com/office/drawing/2014/main" id="{31867F62-457F-4261-8ADD-57642B264FEB}"/>
              </a:ext>
            </a:extLst>
          </p:cNvPr>
          <p:cNvSpPr txBox="1"/>
          <p:nvPr/>
        </p:nvSpPr>
        <p:spPr>
          <a:xfrm>
            <a:off x="2319580" y="1426252"/>
            <a:ext cx="346936" cy="369332"/>
          </a:xfrm>
          <a:prstGeom prst="rect">
            <a:avLst/>
          </a:prstGeom>
          <a:noFill/>
        </p:spPr>
        <p:txBody>
          <a:bodyPr wrap="square" rtlCol="0">
            <a:spAutoFit/>
          </a:bodyPr>
          <a:lstStyle/>
          <a:p>
            <a:r>
              <a:rPr lang="en-US" altLang="zh-CN" dirty="0"/>
              <a:t>w</a:t>
            </a:r>
            <a:endParaRPr lang="zh-CN" altLang="en-US" dirty="0"/>
          </a:p>
        </p:txBody>
      </p:sp>
      <p:sp>
        <p:nvSpPr>
          <p:cNvPr id="17" name="文本框 16">
            <a:extLst>
              <a:ext uri="{FF2B5EF4-FFF2-40B4-BE49-F238E27FC236}">
                <a16:creationId xmlns:a16="http://schemas.microsoft.com/office/drawing/2014/main" id="{F6E8A58E-F3BE-411C-BA7C-ACC681837D63}"/>
              </a:ext>
            </a:extLst>
          </p:cNvPr>
          <p:cNvSpPr txBox="1"/>
          <p:nvPr/>
        </p:nvSpPr>
        <p:spPr>
          <a:xfrm>
            <a:off x="3843580" y="1590320"/>
            <a:ext cx="346936" cy="369332"/>
          </a:xfrm>
          <a:prstGeom prst="rect">
            <a:avLst/>
          </a:prstGeom>
          <a:noFill/>
        </p:spPr>
        <p:txBody>
          <a:bodyPr wrap="square" rtlCol="0">
            <a:spAutoFit/>
          </a:bodyPr>
          <a:lstStyle/>
          <a:p>
            <a:r>
              <a:rPr lang="en-US" altLang="zh-CN" dirty="0"/>
              <a:t>w</a:t>
            </a:r>
            <a:endParaRPr lang="zh-CN" altLang="en-US" dirty="0"/>
          </a:p>
        </p:txBody>
      </p:sp>
      <p:sp>
        <p:nvSpPr>
          <p:cNvPr id="18" name="文本框 17">
            <a:extLst>
              <a:ext uri="{FF2B5EF4-FFF2-40B4-BE49-F238E27FC236}">
                <a16:creationId xmlns:a16="http://schemas.microsoft.com/office/drawing/2014/main" id="{22FD64F6-FE07-4C53-BE34-EB53097EBCFB}"/>
              </a:ext>
            </a:extLst>
          </p:cNvPr>
          <p:cNvSpPr txBox="1"/>
          <p:nvPr/>
        </p:nvSpPr>
        <p:spPr>
          <a:xfrm>
            <a:off x="5181600" y="2198628"/>
            <a:ext cx="346936" cy="369332"/>
          </a:xfrm>
          <a:prstGeom prst="rect">
            <a:avLst/>
          </a:prstGeom>
          <a:noFill/>
        </p:spPr>
        <p:txBody>
          <a:bodyPr wrap="square" rtlCol="0">
            <a:spAutoFit/>
          </a:bodyPr>
          <a:lstStyle/>
          <a:p>
            <a:r>
              <a:rPr lang="en-US" altLang="zh-CN" dirty="0"/>
              <a:t>w</a:t>
            </a:r>
            <a:endParaRPr lang="zh-CN" altLang="en-US" dirty="0"/>
          </a:p>
        </p:txBody>
      </p:sp>
      <p:sp>
        <p:nvSpPr>
          <p:cNvPr id="21" name="Title 1">
            <a:extLst>
              <a:ext uri="{FF2B5EF4-FFF2-40B4-BE49-F238E27FC236}">
                <a16:creationId xmlns:a16="http://schemas.microsoft.com/office/drawing/2014/main" id="{D0EAFDB9-83EA-4051-91DD-5EC433253960}"/>
              </a:ext>
            </a:extLst>
          </p:cNvPr>
          <p:cNvSpPr txBox="1">
            <a:spLocks/>
          </p:cNvSpPr>
          <p:nvPr/>
        </p:nvSpPr>
        <p:spPr>
          <a:xfrm>
            <a:off x="253946" y="282082"/>
            <a:ext cx="82296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微软雅黑" panose="020B0503020204020204" pitchFamily="34" charset="-122"/>
                <a:ea typeface="微软雅黑" panose="020B0503020204020204" pitchFamily="34" charset="-122"/>
                <a:cs typeface="+mj-cs"/>
              </a:defRPr>
            </a:lvl1pPr>
          </a:lstStyle>
          <a:p>
            <a:r>
              <a:rPr lang="en-GB" altLang="x-none" b="1" dirty="0" err="1">
                <a:solidFill>
                  <a:srgbClr val="0000FF"/>
                </a:solidFill>
              </a:rPr>
              <a:t>Artifical</a:t>
            </a:r>
            <a:r>
              <a:rPr lang="en-GB" altLang="x-none" b="1" dirty="0">
                <a:solidFill>
                  <a:srgbClr val="0000FF"/>
                </a:solidFill>
              </a:rPr>
              <a:t> </a:t>
            </a:r>
            <a:r>
              <a:rPr lang="en-GB" altLang="x-none" b="1" dirty="0" err="1">
                <a:solidFill>
                  <a:srgbClr val="0000FF"/>
                </a:solidFill>
              </a:rPr>
              <a:t>Nerual</a:t>
            </a:r>
            <a:r>
              <a:rPr lang="en-GB" altLang="x-none" b="1" dirty="0">
                <a:solidFill>
                  <a:srgbClr val="0000FF"/>
                </a:solidFill>
              </a:rPr>
              <a:t> Network</a:t>
            </a:r>
            <a:endParaRPr lang="en-US" altLang="en-US" b="1" dirty="0">
              <a:solidFill>
                <a:srgbClr val="0000FF"/>
              </a:solidFill>
            </a:endParaRPr>
          </a:p>
        </p:txBody>
      </p:sp>
      <p:sp>
        <p:nvSpPr>
          <p:cNvPr id="2" name="文本框 1">
            <a:extLst>
              <a:ext uri="{FF2B5EF4-FFF2-40B4-BE49-F238E27FC236}">
                <a16:creationId xmlns:a16="http://schemas.microsoft.com/office/drawing/2014/main" id="{F047A041-41FC-4080-AA9D-546D3B5049F1}"/>
              </a:ext>
            </a:extLst>
          </p:cNvPr>
          <p:cNvSpPr txBox="1"/>
          <p:nvPr/>
        </p:nvSpPr>
        <p:spPr>
          <a:xfrm>
            <a:off x="253946" y="4038600"/>
            <a:ext cx="8458200" cy="2308324"/>
          </a:xfrm>
          <a:prstGeom prst="rect">
            <a:avLst/>
          </a:prstGeom>
          <a:noFill/>
        </p:spPr>
        <p:txBody>
          <a:bodyPr wrap="square" rtlCol="0">
            <a:spAutoFit/>
          </a:bodyPr>
          <a:lstStyle/>
          <a:p>
            <a:pPr marL="342900" indent="-342900">
              <a:buFont typeface="+mj-lt"/>
              <a:buAutoNum type="arabicPeriod"/>
            </a:pPr>
            <a:r>
              <a:rPr lang="zh-CN" altLang="en-US" dirty="0"/>
              <a:t>神经网络模型的核心体系结构是由</a:t>
            </a:r>
            <a:r>
              <a:rPr lang="zh-CN" altLang="en-US" dirty="0">
                <a:solidFill>
                  <a:srgbClr val="FF0000"/>
                </a:solidFill>
              </a:rPr>
              <a:t>大量简单的神经元处理节点</a:t>
            </a:r>
            <a:r>
              <a:rPr lang="zh-CN" altLang="en-US" dirty="0"/>
              <a:t>组成的，这些节点是在不同的层次上相互连接和组织的。</a:t>
            </a:r>
            <a:endParaRPr lang="en-US" altLang="zh-CN" dirty="0"/>
          </a:p>
          <a:p>
            <a:pPr marL="342900" indent="-342900">
              <a:buFont typeface="+mj-lt"/>
              <a:buAutoNum type="arabicPeriod"/>
            </a:pPr>
            <a:endParaRPr lang="en-US" altLang="zh-CN" dirty="0"/>
          </a:p>
          <a:p>
            <a:pPr marL="342900" indent="-342900">
              <a:buFont typeface="+mj-lt"/>
              <a:buAutoNum type="arabicPeriod"/>
            </a:pPr>
            <a:r>
              <a:rPr lang="zh-CN" altLang="en-US" dirty="0"/>
              <a:t>一个层中的单个节点连接到上一层和下一层中的其他几个节点。接收并处理来自一个层的输入，以生成传递到下一层的输出。</a:t>
            </a:r>
            <a:endParaRPr lang="en-US" altLang="zh-CN" dirty="0"/>
          </a:p>
          <a:p>
            <a:pPr marL="342900" indent="-342900">
              <a:buFont typeface="+mj-lt"/>
              <a:buAutoNum type="arabicPeriod"/>
            </a:pPr>
            <a:endParaRPr lang="en-US" altLang="zh-CN" dirty="0"/>
          </a:p>
          <a:p>
            <a:pPr marL="342900" indent="-342900">
              <a:buFont typeface="+mj-lt"/>
              <a:buAutoNum type="arabicPeriod"/>
            </a:pPr>
            <a:r>
              <a:rPr lang="zh-CN" altLang="en-US" dirty="0"/>
              <a:t>该体系结构的第一层通常称为接受输入的</a:t>
            </a:r>
            <a:r>
              <a:rPr lang="zh-CN" altLang="en-US" dirty="0">
                <a:solidFill>
                  <a:srgbClr val="FF0000"/>
                </a:solidFill>
              </a:rPr>
              <a:t>输入层</a:t>
            </a:r>
            <a:r>
              <a:rPr lang="zh-CN" altLang="en-US" dirty="0"/>
              <a:t>，最后一层称为产生输出的</a:t>
            </a:r>
            <a:r>
              <a:rPr lang="zh-CN" altLang="en-US" dirty="0">
                <a:solidFill>
                  <a:srgbClr val="FF0000"/>
                </a:solidFill>
              </a:rPr>
              <a:t>输出层</a:t>
            </a:r>
            <a:r>
              <a:rPr lang="zh-CN" altLang="en-US" dirty="0"/>
              <a:t>，输入层和输出层之间的每一层都被命名为</a:t>
            </a:r>
            <a:r>
              <a:rPr lang="zh-CN" altLang="en-US" dirty="0">
                <a:solidFill>
                  <a:srgbClr val="FF0000"/>
                </a:solidFill>
              </a:rPr>
              <a:t>隐藏层</a:t>
            </a:r>
            <a:r>
              <a:rPr lang="zh-CN" altLang="en-US" dirty="0"/>
              <a:t>。</a:t>
            </a:r>
            <a:endParaRPr lang="en-US" altLang="zh-CN" dirty="0"/>
          </a:p>
        </p:txBody>
      </p:sp>
    </p:spTree>
    <p:extLst>
      <p:ext uri="{BB962C8B-B14F-4D97-AF65-F5344CB8AC3E}">
        <p14:creationId xmlns:p14="http://schemas.microsoft.com/office/powerpoint/2010/main" val="2881734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6387"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solidFill>
                  <a:srgbClr val="0033CC"/>
                </a:solidFill>
              </a:rPr>
              <a:t>1.4  2.7   1.9         </a:t>
            </a:r>
            <a:r>
              <a:rPr lang="en-GB" altLang="en-US" sz="2400">
                <a:solidFill>
                  <a:srgbClr val="FF0000"/>
                </a:solidFill>
              </a:rPr>
              <a:t>0</a:t>
            </a:r>
          </a:p>
          <a:p>
            <a:pPr eaLnBrk="1" hangingPunct="1">
              <a:spcBef>
                <a:spcPct val="0"/>
              </a:spcBef>
              <a:buFontTx/>
              <a:buNone/>
            </a:pPr>
            <a:r>
              <a:rPr lang="en-GB" altLang="en-US" sz="2400"/>
              <a:t>3.8  3.4   3.2         0</a:t>
            </a:r>
          </a:p>
          <a:p>
            <a:pPr eaLnBrk="1" hangingPunct="1">
              <a:spcBef>
                <a:spcPct val="0"/>
              </a:spcBef>
              <a:buFontTx/>
              <a:buNone/>
            </a:pPr>
            <a:r>
              <a:rPr lang="en-GB" altLang="en-US" sz="2400"/>
              <a:t>6.4  2.8   1.7         1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6388" name="TextBox 2"/>
          <p:cNvSpPr txBox="1">
            <a:spLocks noChangeArrowheads="1"/>
          </p:cNvSpPr>
          <p:nvPr/>
        </p:nvSpPr>
        <p:spPr bwMode="auto">
          <a:xfrm>
            <a:off x="4775200" y="955675"/>
            <a:ext cx="38814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Compare with target output</a:t>
            </a:r>
          </a:p>
        </p:txBody>
      </p:sp>
      <p:sp>
        <p:nvSpPr>
          <p:cNvPr id="5" name="Rounded Rectangle 4"/>
          <p:cNvSpPr/>
          <p:nvPr/>
        </p:nvSpPr>
        <p:spPr>
          <a:xfrm>
            <a:off x="414338" y="1416050"/>
            <a:ext cx="2747962"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390" name="Rectangle 5"/>
          <p:cNvSpPr>
            <a:spLocks noChangeArrowheads="1"/>
          </p:cNvSpPr>
          <p:nvPr/>
        </p:nvSpPr>
        <p:spPr bwMode="auto">
          <a:xfrm>
            <a:off x="3835400" y="2487613"/>
            <a:ext cx="50323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a:solidFill>
                  <a:srgbClr val="0033CC"/>
                </a:solidFill>
              </a:rPr>
              <a:t>1.4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2.7                                                    </a:t>
            </a:r>
            <a:r>
              <a:rPr lang="en-GB" altLang="en-US" sz="2400" b="1">
                <a:solidFill>
                  <a:srgbClr val="0033CC"/>
                </a:solidFill>
              </a:rPr>
              <a:t>0.8 </a:t>
            </a:r>
            <a:endParaRPr lang="en-GB" altLang="en-US" sz="2400">
              <a:solidFill>
                <a:srgbClr val="0033CC"/>
              </a:solidFill>
            </a:endParaRPr>
          </a:p>
          <a:p>
            <a:pPr eaLnBrk="1" hangingPunct="1">
              <a:spcBef>
                <a:spcPct val="0"/>
              </a:spcBef>
              <a:buFontTx/>
              <a:buNone/>
            </a:pPr>
            <a:r>
              <a:rPr lang="en-GB" altLang="en-US" sz="2800">
                <a:solidFill>
                  <a:srgbClr val="0033CC"/>
                </a:solidFill>
              </a:rPr>
              <a:t>                                                  </a:t>
            </a:r>
            <a:r>
              <a:rPr lang="en-GB" altLang="en-US" sz="2800" b="1">
                <a:solidFill>
                  <a:srgbClr val="FF0000"/>
                </a:solidFill>
              </a:rPr>
              <a:t>0</a:t>
            </a:r>
          </a:p>
          <a:p>
            <a:pPr eaLnBrk="1" hangingPunct="1">
              <a:spcBef>
                <a:spcPct val="0"/>
              </a:spcBef>
              <a:buFontTx/>
              <a:buNone/>
            </a:pPr>
            <a:r>
              <a:rPr lang="en-GB" altLang="en-US" sz="2400">
                <a:solidFill>
                  <a:srgbClr val="0033CC"/>
                </a:solidFill>
              </a:rPr>
              <a:t>1.9                                           </a:t>
            </a:r>
            <a:r>
              <a:rPr lang="en-GB" altLang="en-US" sz="2400" i="1">
                <a:solidFill>
                  <a:srgbClr val="0033CC"/>
                </a:solidFill>
              </a:rPr>
              <a:t>error </a:t>
            </a:r>
            <a:r>
              <a:rPr lang="en-GB" altLang="en-US" sz="2400">
                <a:solidFill>
                  <a:srgbClr val="0033CC"/>
                </a:solidFill>
              </a:rPr>
              <a:t>0.8</a:t>
            </a:r>
            <a:endParaRPr lang="en-GB" altLang="en-US" sz="2400">
              <a:solidFill>
                <a:srgbClr val="FF0000"/>
              </a:solidFill>
            </a:endParaRPr>
          </a:p>
        </p:txBody>
      </p:sp>
    </p:spTree>
    <p:extLst>
      <p:ext uri="{BB962C8B-B14F-4D97-AF65-F5344CB8AC3E}">
        <p14:creationId xmlns:p14="http://schemas.microsoft.com/office/powerpoint/2010/main" val="1177490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93F6D53-F556-46E9-B3E2-D610731ACFCE}"/>
              </a:ext>
            </a:extLst>
          </p:cNvPr>
          <p:cNvSpPr txBox="1">
            <a:spLocks noChangeArrowheads="1"/>
          </p:cNvSpPr>
          <p:nvPr/>
        </p:nvSpPr>
        <p:spPr>
          <a:xfrm>
            <a:off x="685800" y="437357"/>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dirty="0"/>
              <a:t>反向传播算法（</a:t>
            </a:r>
            <a:r>
              <a:rPr lang="en-US" altLang="zh-CN" dirty="0"/>
              <a:t>BP </a:t>
            </a:r>
            <a:r>
              <a:rPr lang="zh-CN" altLang="en-US" dirty="0"/>
              <a:t>算法）</a:t>
            </a:r>
            <a:endParaRPr lang="en-US" altLang="x-none" b="1" dirty="0">
              <a:solidFill>
                <a:srgbClr val="0000FF"/>
              </a:solidFill>
              <a:latin typeface="Arial" charset="0"/>
              <a:ea typeface="Arial" charset="0"/>
              <a:cs typeface="Arial" charset="0"/>
            </a:endParaRPr>
          </a:p>
        </p:txBody>
      </p:sp>
      <p:sp>
        <p:nvSpPr>
          <p:cNvPr id="590862" name="矩形 590861">
            <a:extLst>
              <a:ext uri="{FF2B5EF4-FFF2-40B4-BE49-F238E27FC236}">
                <a16:creationId xmlns:a16="http://schemas.microsoft.com/office/drawing/2014/main" id="{65DB1AE5-D9AD-4BA7-B30A-68357AEBA27C}"/>
              </a:ext>
            </a:extLst>
          </p:cNvPr>
          <p:cNvSpPr/>
          <p:nvPr/>
        </p:nvSpPr>
        <p:spPr>
          <a:xfrm>
            <a:off x="381000" y="1634569"/>
            <a:ext cx="8534400" cy="4524315"/>
          </a:xfrm>
          <a:prstGeom prst="rect">
            <a:avLst/>
          </a:prstGeom>
        </p:spPr>
        <p:txBody>
          <a:bodyPr wrap="square">
            <a:spAutoFit/>
          </a:bodyPr>
          <a:lstStyle/>
          <a:p>
            <a:r>
              <a:rPr lang="zh-CN" altLang="en-US" dirty="0">
                <a:solidFill>
                  <a:srgbClr val="222222"/>
                </a:solidFill>
                <a:latin typeface="Arial" panose="020B0604020202020204" pitchFamily="34" charset="0"/>
              </a:rPr>
              <a:t>反向传播算法（</a:t>
            </a:r>
            <a:r>
              <a:rPr lang="en-US" altLang="zh-CN" dirty="0">
                <a:solidFill>
                  <a:srgbClr val="222222"/>
                </a:solidFill>
                <a:latin typeface="Arial" panose="020B0604020202020204" pitchFamily="34" charset="0"/>
              </a:rPr>
              <a:t>BP </a:t>
            </a:r>
            <a:r>
              <a:rPr lang="zh-CN" altLang="en-US" dirty="0">
                <a:solidFill>
                  <a:srgbClr val="222222"/>
                </a:solidFill>
                <a:latin typeface="Arial" panose="020B0604020202020204" pitchFamily="34" charset="0"/>
              </a:rPr>
              <a:t>算法）主要由两个阶段组成：激励传播与权重更新。</a:t>
            </a:r>
          </a:p>
          <a:p>
            <a:r>
              <a:rPr lang="zh-CN" altLang="en-US" b="1" dirty="0">
                <a:solidFill>
                  <a:srgbClr val="000000"/>
                </a:solidFill>
                <a:latin typeface="Arial" panose="020B0604020202020204" pitchFamily="34" charset="0"/>
              </a:rPr>
              <a:t>第</a:t>
            </a:r>
            <a:r>
              <a:rPr lang="en-US" altLang="zh-CN" b="1" dirty="0">
                <a:solidFill>
                  <a:srgbClr val="000000"/>
                </a:solidFill>
                <a:latin typeface="Arial" panose="020B0604020202020204" pitchFamily="34" charset="0"/>
              </a:rPr>
              <a:t>1</a:t>
            </a:r>
            <a:r>
              <a:rPr lang="zh-CN" altLang="en-US" b="1" dirty="0">
                <a:solidFill>
                  <a:srgbClr val="000000"/>
                </a:solidFill>
                <a:latin typeface="Arial" panose="020B0604020202020204" pitchFamily="34" charset="0"/>
              </a:rPr>
              <a:t>阶段：激励传播</a:t>
            </a:r>
            <a:endParaRPr lang="en-US" altLang="zh-CN" b="1" dirty="0">
              <a:solidFill>
                <a:srgbClr val="000000"/>
              </a:solidFill>
              <a:latin typeface="Arial" panose="020B0604020202020204" pitchFamily="34" charset="0"/>
            </a:endParaRPr>
          </a:p>
          <a:p>
            <a:r>
              <a:rPr lang="zh-CN" altLang="en-US" dirty="0">
                <a:solidFill>
                  <a:srgbClr val="222222"/>
                </a:solidFill>
                <a:latin typeface="Arial" panose="020B0604020202020204" pitchFamily="34" charset="0"/>
              </a:rPr>
              <a:t>每次迭代中的传播环节包含两步：</a:t>
            </a:r>
          </a:p>
          <a:p>
            <a:pPr>
              <a:buFont typeface="+mj-lt"/>
              <a:buAutoNum type="arabicPeriod"/>
            </a:pPr>
            <a:r>
              <a:rPr lang="zh-CN" altLang="en-US" dirty="0">
                <a:solidFill>
                  <a:srgbClr val="222222"/>
                </a:solidFill>
                <a:latin typeface="Arial" panose="020B0604020202020204" pitchFamily="34" charset="0"/>
              </a:rPr>
              <a:t>（前向传播阶段）将训练输入送入网络以获得激励响应；</a:t>
            </a:r>
          </a:p>
          <a:p>
            <a:pPr>
              <a:buFont typeface="+mj-lt"/>
              <a:buAutoNum type="arabicPeriod"/>
            </a:pPr>
            <a:r>
              <a:rPr lang="zh-CN" altLang="en-US" dirty="0">
                <a:solidFill>
                  <a:srgbClr val="222222"/>
                </a:solidFill>
                <a:latin typeface="Arial" panose="020B0604020202020204" pitchFamily="34" charset="0"/>
              </a:rPr>
              <a:t>（反向传播阶段）将激励响应同训练输入对应的目标输出求差，从而获得输出层和隐藏层的响应误差。</a:t>
            </a:r>
            <a:endParaRPr lang="en-US" altLang="zh-CN" dirty="0">
              <a:solidFill>
                <a:srgbClr val="222222"/>
              </a:solidFill>
              <a:latin typeface="Arial" panose="020B0604020202020204" pitchFamily="34" charset="0"/>
            </a:endParaRPr>
          </a:p>
          <a:p>
            <a:pPr>
              <a:buFont typeface="+mj-lt"/>
              <a:buAutoNum type="arabicPeriod"/>
            </a:pPr>
            <a:endParaRPr lang="zh-CN" altLang="en-US" dirty="0">
              <a:solidFill>
                <a:srgbClr val="222222"/>
              </a:solidFill>
              <a:latin typeface="Arial" panose="020B0604020202020204" pitchFamily="34" charset="0"/>
            </a:endParaRPr>
          </a:p>
          <a:p>
            <a:r>
              <a:rPr lang="zh-CN" altLang="en-US" b="1" dirty="0">
                <a:solidFill>
                  <a:srgbClr val="FF0000"/>
                </a:solidFill>
                <a:latin typeface="Arial" panose="020B0604020202020204" pitchFamily="34" charset="0"/>
              </a:rPr>
              <a:t>第</a:t>
            </a:r>
            <a:r>
              <a:rPr lang="en-US" altLang="zh-CN" b="1" dirty="0">
                <a:solidFill>
                  <a:srgbClr val="FF0000"/>
                </a:solidFill>
                <a:latin typeface="Arial" panose="020B0604020202020204" pitchFamily="34" charset="0"/>
              </a:rPr>
              <a:t>2</a:t>
            </a:r>
            <a:r>
              <a:rPr lang="zh-CN" altLang="en-US" b="1" dirty="0">
                <a:solidFill>
                  <a:srgbClr val="FF0000"/>
                </a:solidFill>
                <a:latin typeface="Arial" panose="020B0604020202020204" pitchFamily="34" charset="0"/>
              </a:rPr>
              <a:t>阶段：权重更新</a:t>
            </a:r>
            <a:endParaRPr lang="en-US" altLang="zh-CN" b="1" dirty="0">
              <a:solidFill>
                <a:srgbClr val="FF0000"/>
              </a:solidFill>
              <a:latin typeface="Arial" panose="020B0604020202020204" pitchFamily="34" charset="0"/>
            </a:endParaRPr>
          </a:p>
          <a:p>
            <a:r>
              <a:rPr lang="zh-CN" altLang="en-US" dirty="0">
                <a:solidFill>
                  <a:srgbClr val="222222"/>
                </a:solidFill>
                <a:latin typeface="Arial" panose="020B0604020202020204" pitchFamily="34" charset="0"/>
              </a:rPr>
              <a:t>对于每个突触上的权重，按照以下步骤进行更新：</a:t>
            </a:r>
          </a:p>
          <a:p>
            <a:pPr>
              <a:buFont typeface="+mj-lt"/>
              <a:buAutoNum type="arabicPeriod"/>
            </a:pPr>
            <a:r>
              <a:rPr lang="zh-CN" altLang="en-US" dirty="0">
                <a:solidFill>
                  <a:srgbClr val="222222"/>
                </a:solidFill>
                <a:latin typeface="Arial" panose="020B0604020202020204" pitchFamily="34" charset="0"/>
              </a:rPr>
              <a:t>将输入激励和响应误差相乘，从而获得权重的梯度；</a:t>
            </a:r>
          </a:p>
          <a:p>
            <a:pPr>
              <a:buFont typeface="+mj-lt"/>
              <a:buAutoNum type="arabicPeriod"/>
            </a:pPr>
            <a:r>
              <a:rPr lang="zh-CN" altLang="en-US" dirty="0">
                <a:solidFill>
                  <a:srgbClr val="222222"/>
                </a:solidFill>
                <a:latin typeface="Arial" panose="020B0604020202020204" pitchFamily="34" charset="0"/>
              </a:rPr>
              <a:t>将这个梯度乘上一个比例并取反后加到权重上。</a:t>
            </a:r>
          </a:p>
          <a:p>
            <a:r>
              <a:rPr lang="zh-CN" altLang="en-US" dirty="0">
                <a:solidFill>
                  <a:srgbClr val="222222"/>
                </a:solidFill>
                <a:latin typeface="Arial" panose="020B0604020202020204" pitchFamily="34" charset="0"/>
              </a:rPr>
              <a:t>这个比例（百分比）将会影响到训练过程的速度和效果，因此成为“训练因子”。梯度的方向指明了误差扩大的方向，因此在更新权重的时候需要对其取反，从而减小权重引起的误差。</a:t>
            </a:r>
          </a:p>
          <a:p>
            <a:r>
              <a:rPr lang="zh-CN" altLang="en-US" dirty="0">
                <a:solidFill>
                  <a:srgbClr val="222222"/>
                </a:solidFill>
                <a:latin typeface="Arial" panose="020B0604020202020204" pitchFamily="34" charset="0"/>
              </a:rPr>
              <a:t>第 </a:t>
            </a:r>
            <a:r>
              <a:rPr lang="en-US" altLang="zh-CN" dirty="0">
                <a:solidFill>
                  <a:srgbClr val="222222"/>
                </a:solidFill>
                <a:latin typeface="Arial" panose="020B0604020202020204" pitchFamily="34" charset="0"/>
              </a:rPr>
              <a:t>1 </a:t>
            </a:r>
            <a:r>
              <a:rPr lang="zh-CN" altLang="en-US" dirty="0">
                <a:solidFill>
                  <a:srgbClr val="222222"/>
                </a:solidFill>
                <a:latin typeface="Arial" panose="020B0604020202020204" pitchFamily="34" charset="0"/>
              </a:rPr>
              <a:t>和第 </a:t>
            </a:r>
            <a:r>
              <a:rPr lang="en-US" altLang="zh-CN" dirty="0">
                <a:solidFill>
                  <a:srgbClr val="222222"/>
                </a:solidFill>
                <a:latin typeface="Arial" panose="020B0604020202020204" pitchFamily="34" charset="0"/>
              </a:rPr>
              <a:t>2 </a:t>
            </a:r>
            <a:r>
              <a:rPr lang="zh-CN" altLang="en-US" dirty="0">
                <a:solidFill>
                  <a:srgbClr val="222222"/>
                </a:solidFill>
                <a:latin typeface="Arial" panose="020B0604020202020204" pitchFamily="34" charset="0"/>
              </a:rPr>
              <a:t>阶段可以反复循环迭代，直到网络对输入的响应达到满意的预定的目标范围为止。</a:t>
            </a:r>
            <a:endParaRPr lang="zh-CN" altLang="en-US"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2038187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7411"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solidFill>
                  <a:srgbClr val="0033CC"/>
                </a:solidFill>
              </a:rPr>
              <a:t>1.4  2.7   1.9         </a:t>
            </a:r>
            <a:r>
              <a:rPr lang="en-GB" altLang="en-US" sz="2400">
                <a:solidFill>
                  <a:srgbClr val="FF0000"/>
                </a:solidFill>
              </a:rPr>
              <a:t>0</a:t>
            </a:r>
          </a:p>
          <a:p>
            <a:pPr eaLnBrk="1" hangingPunct="1">
              <a:spcBef>
                <a:spcPct val="0"/>
              </a:spcBef>
              <a:buFontTx/>
              <a:buNone/>
            </a:pPr>
            <a:r>
              <a:rPr lang="en-GB" altLang="en-US" sz="2400"/>
              <a:t>3.8  3.4   3.2         0</a:t>
            </a:r>
          </a:p>
          <a:p>
            <a:pPr eaLnBrk="1" hangingPunct="1">
              <a:spcBef>
                <a:spcPct val="0"/>
              </a:spcBef>
              <a:buFontTx/>
              <a:buNone/>
            </a:pPr>
            <a:r>
              <a:rPr lang="en-GB" altLang="en-US" sz="2400"/>
              <a:t>6.4  2.8   1.7         1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7412" name="TextBox 2"/>
          <p:cNvSpPr txBox="1">
            <a:spLocks noChangeArrowheads="1"/>
          </p:cNvSpPr>
          <p:nvPr/>
        </p:nvSpPr>
        <p:spPr bwMode="auto">
          <a:xfrm>
            <a:off x="4775200" y="955675"/>
            <a:ext cx="41481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Adjust weights based on error</a:t>
            </a:r>
          </a:p>
        </p:txBody>
      </p:sp>
      <p:sp>
        <p:nvSpPr>
          <p:cNvPr id="5" name="Rounded Rectangle 4"/>
          <p:cNvSpPr/>
          <p:nvPr/>
        </p:nvSpPr>
        <p:spPr>
          <a:xfrm>
            <a:off x="414338" y="1416050"/>
            <a:ext cx="2747962"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414" name="Rectangle 5"/>
          <p:cNvSpPr>
            <a:spLocks noChangeArrowheads="1"/>
          </p:cNvSpPr>
          <p:nvPr/>
        </p:nvSpPr>
        <p:spPr bwMode="auto">
          <a:xfrm>
            <a:off x="3835400" y="2487613"/>
            <a:ext cx="8443913"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a:solidFill>
                  <a:srgbClr val="0033CC"/>
                </a:solidFill>
              </a:rPr>
              <a:t>1.4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2.7                                                    </a:t>
            </a:r>
            <a:r>
              <a:rPr lang="en-GB" altLang="en-US" sz="2400" b="1">
                <a:solidFill>
                  <a:srgbClr val="0033CC"/>
                </a:solidFill>
              </a:rPr>
              <a:t>0.8 </a:t>
            </a:r>
            <a:endParaRPr lang="en-GB" altLang="en-US" sz="2400">
              <a:solidFill>
                <a:srgbClr val="0033CC"/>
              </a:solidFill>
            </a:endParaRPr>
          </a:p>
          <a:p>
            <a:pPr eaLnBrk="1" hangingPunct="1">
              <a:spcBef>
                <a:spcPct val="0"/>
              </a:spcBef>
              <a:buFontTx/>
              <a:buNone/>
            </a:pPr>
            <a:r>
              <a:rPr lang="en-GB" altLang="en-US" sz="2800">
                <a:solidFill>
                  <a:srgbClr val="0033CC"/>
                </a:solidFill>
              </a:rPr>
              <a:t>                                                  </a:t>
            </a:r>
            <a:r>
              <a:rPr lang="en-GB" altLang="en-US" sz="2800" b="1">
                <a:solidFill>
                  <a:srgbClr val="FF0000"/>
                </a:solidFill>
              </a:rPr>
              <a:t>0                                        </a:t>
            </a:r>
          </a:p>
          <a:p>
            <a:pPr eaLnBrk="1" hangingPunct="1">
              <a:spcBef>
                <a:spcPct val="0"/>
              </a:spcBef>
              <a:buFontTx/>
              <a:buNone/>
            </a:pPr>
            <a:r>
              <a:rPr lang="en-GB" altLang="en-US" sz="2400">
                <a:solidFill>
                  <a:srgbClr val="0033CC"/>
                </a:solidFill>
              </a:rPr>
              <a:t>1.9                                           </a:t>
            </a:r>
            <a:r>
              <a:rPr lang="en-GB" altLang="en-US" sz="2400" i="1">
                <a:solidFill>
                  <a:srgbClr val="0033CC"/>
                </a:solidFill>
              </a:rPr>
              <a:t>error </a:t>
            </a:r>
            <a:r>
              <a:rPr lang="en-GB" altLang="en-US" sz="2400">
                <a:solidFill>
                  <a:srgbClr val="0033CC"/>
                </a:solidFill>
              </a:rPr>
              <a:t>0.8</a:t>
            </a:r>
            <a:endParaRPr lang="en-GB" altLang="en-US" sz="2400">
              <a:solidFill>
                <a:srgbClr val="FF0000"/>
              </a:solidFill>
            </a:endParaRPr>
          </a:p>
        </p:txBody>
      </p:sp>
      <p:pic>
        <p:nvPicPr>
          <p:cNvPr id="17415"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3575" y="2459038"/>
            <a:ext cx="8255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4" descr="File:Hammer.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8413" y="3517900"/>
            <a:ext cx="739775"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4745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8435"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solidFill>
                  <a:schemeClr val="accent2"/>
                </a:solidFill>
              </a:rPr>
              <a:t>6.4  2.8   1.7         </a:t>
            </a:r>
            <a:r>
              <a:rPr lang="en-GB" altLang="en-US" sz="2400">
                <a:solidFill>
                  <a:srgbClr val="FF0000"/>
                </a:solidFill>
              </a:rPr>
              <a:t>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8436" name="TextBox 2"/>
          <p:cNvSpPr txBox="1">
            <a:spLocks noChangeArrowheads="1"/>
          </p:cNvSpPr>
          <p:nvPr/>
        </p:nvSpPr>
        <p:spPr bwMode="auto">
          <a:xfrm>
            <a:off x="4775200" y="955675"/>
            <a:ext cx="35893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Present a training pattern</a:t>
            </a:r>
          </a:p>
        </p:txBody>
      </p:sp>
      <p:sp>
        <p:nvSpPr>
          <p:cNvPr id="5" name="Rounded Rectangle 4"/>
          <p:cNvSpPr/>
          <p:nvPr/>
        </p:nvSpPr>
        <p:spPr>
          <a:xfrm>
            <a:off x="414338" y="2159000"/>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438" name="Rectangle 5"/>
          <p:cNvSpPr>
            <a:spLocks noChangeArrowheads="1"/>
          </p:cNvSpPr>
          <p:nvPr/>
        </p:nvSpPr>
        <p:spPr bwMode="auto">
          <a:xfrm>
            <a:off x="3835400" y="2487613"/>
            <a:ext cx="4570413"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a:solidFill>
                  <a:srgbClr val="0033CC"/>
                </a:solidFill>
              </a:rPr>
              <a:t>6.4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2.8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1.7        </a:t>
            </a:r>
            <a:endParaRPr lang="en-GB" altLang="en-US" sz="2400">
              <a:solidFill>
                <a:srgbClr val="FF0000"/>
              </a:solidFill>
            </a:endParaRPr>
          </a:p>
        </p:txBody>
      </p:sp>
    </p:spTree>
    <p:extLst>
      <p:ext uri="{BB962C8B-B14F-4D97-AF65-F5344CB8AC3E}">
        <p14:creationId xmlns:p14="http://schemas.microsoft.com/office/powerpoint/2010/main" val="2646328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9459"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solidFill>
                  <a:schemeClr val="accent2"/>
                </a:solidFill>
              </a:rPr>
              <a:t>6.4  2.8   1.7         </a:t>
            </a:r>
            <a:r>
              <a:rPr lang="en-GB" altLang="en-US" sz="2400">
                <a:solidFill>
                  <a:srgbClr val="FF0000"/>
                </a:solidFill>
              </a:rPr>
              <a:t>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9460" name="TextBox 2"/>
          <p:cNvSpPr txBox="1">
            <a:spLocks noChangeArrowheads="1"/>
          </p:cNvSpPr>
          <p:nvPr/>
        </p:nvSpPr>
        <p:spPr bwMode="auto">
          <a:xfrm>
            <a:off x="4775200" y="955675"/>
            <a:ext cx="3967163"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Feed it through to get output</a:t>
            </a:r>
          </a:p>
        </p:txBody>
      </p:sp>
      <p:sp>
        <p:nvSpPr>
          <p:cNvPr id="5" name="Rounded Rectangle 4"/>
          <p:cNvSpPr/>
          <p:nvPr/>
        </p:nvSpPr>
        <p:spPr>
          <a:xfrm>
            <a:off x="414338" y="2159000"/>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462" name="Rectangle 5"/>
          <p:cNvSpPr>
            <a:spLocks noChangeArrowheads="1"/>
          </p:cNvSpPr>
          <p:nvPr/>
        </p:nvSpPr>
        <p:spPr bwMode="auto">
          <a:xfrm>
            <a:off x="3835400" y="2487613"/>
            <a:ext cx="89566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a:solidFill>
                  <a:srgbClr val="0033CC"/>
                </a:solidFill>
              </a:rPr>
              <a:t>6.4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2.8                                                     0.9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1.7        </a:t>
            </a:r>
            <a:endParaRPr lang="en-GB" altLang="en-US" sz="2400">
              <a:solidFill>
                <a:srgbClr val="FF0000"/>
              </a:solidFill>
            </a:endParaRPr>
          </a:p>
        </p:txBody>
      </p:sp>
    </p:spTree>
    <p:extLst>
      <p:ext uri="{BB962C8B-B14F-4D97-AF65-F5344CB8AC3E}">
        <p14:creationId xmlns:p14="http://schemas.microsoft.com/office/powerpoint/2010/main" val="958746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0483"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solidFill>
                  <a:schemeClr val="accent2"/>
                </a:solidFill>
              </a:rPr>
              <a:t>6.4  2.8   1.7         </a:t>
            </a:r>
            <a:r>
              <a:rPr lang="en-GB" altLang="en-US" sz="2400">
                <a:solidFill>
                  <a:srgbClr val="FF0000"/>
                </a:solidFill>
              </a:rPr>
              <a:t>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20484" name="TextBox 2"/>
          <p:cNvSpPr txBox="1">
            <a:spLocks noChangeArrowheads="1"/>
          </p:cNvSpPr>
          <p:nvPr/>
        </p:nvSpPr>
        <p:spPr bwMode="auto">
          <a:xfrm>
            <a:off x="4775200" y="955675"/>
            <a:ext cx="38814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Compare with target output</a:t>
            </a:r>
          </a:p>
        </p:txBody>
      </p:sp>
      <p:sp>
        <p:nvSpPr>
          <p:cNvPr id="5" name="Rounded Rectangle 4"/>
          <p:cNvSpPr/>
          <p:nvPr/>
        </p:nvSpPr>
        <p:spPr>
          <a:xfrm>
            <a:off x="414338" y="2159000"/>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486" name="Rectangle 5"/>
          <p:cNvSpPr>
            <a:spLocks noChangeArrowheads="1"/>
          </p:cNvSpPr>
          <p:nvPr/>
        </p:nvSpPr>
        <p:spPr bwMode="auto">
          <a:xfrm>
            <a:off x="3835400" y="2487613"/>
            <a:ext cx="89566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a:solidFill>
                  <a:srgbClr val="0033CC"/>
                </a:solidFill>
              </a:rPr>
              <a:t>6.4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2.8                                                     0.9                                                   </a:t>
            </a:r>
          </a:p>
          <a:p>
            <a:pPr eaLnBrk="1" hangingPunct="1">
              <a:spcBef>
                <a:spcPct val="0"/>
              </a:spcBef>
              <a:buFontTx/>
              <a:buNone/>
            </a:pPr>
            <a:r>
              <a:rPr lang="en-GB" altLang="en-US" sz="2800">
                <a:solidFill>
                  <a:srgbClr val="0033CC"/>
                </a:solidFill>
              </a:rPr>
              <a:t>                                                  </a:t>
            </a:r>
            <a:r>
              <a:rPr lang="en-GB" altLang="en-US" sz="2800">
                <a:solidFill>
                  <a:srgbClr val="FF0000"/>
                </a:solidFill>
              </a:rPr>
              <a:t>1</a:t>
            </a:r>
            <a:r>
              <a:rPr lang="en-GB" altLang="en-US" sz="2800">
                <a:solidFill>
                  <a:srgbClr val="0033CC"/>
                </a:solidFill>
              </a:rPr>
              <a:t>  </a:t>
            </a:r>
          </a:p>
          <a:p>
            <a:pPr eaLnBrk="1" hangingPunct="1">
              <a:spcBef>
                <a:spcPct val="0"/>
              </a:spcBef>
              <a:buFontTx/>
              <a:buNone/>
            </a:pPr>
            <a:r>
              <a:rPr lang="en-GB" altLang="en-US" sz="2400">
                <a:solidFill>
                  <a:srgbClr val="0033CC"/>
                </a:solidFill>
              </a:rPr>
              <a:t>1.7                                          </a:t>
            </a:r>
            <a:r>
              <a:rPr lang="en-GB" altLang="en-US" sz="2400" i="1">
                <a:solidFill>
                  <a:srgbClr val="0033CC"/>
                </a:solidFill>
              </a:rPr>
              <a:t>error</a:t>
            </a:r>
            <a:r>
              <a:rPr lang="en-GB" altLang="en-US" sz="2400">
                <a:solidFill>
                  <a:srgbClr val="0033CC"/>
                </a:solidFill>
              </a:rPr>
              <a:t>  -0.1</a:t>
            </a:r>
            <a:endParaRPr lang="en-GB" altLang="en-US" sz="2400">
              <a:solidFill>
                <a:srgbClr val="FF0000"/>
              </a:solidFill>
            </a:endParaRPr>
          </a:p>
        </p:txBody>
      </p:sp>
    </p:spTree>
    <p:extLst>
      <p:ext uri="{BB962C8B-B14F-4D97-AF65-F5344CB8AC3E}">
        <p14:creationId xmlns:p14="http://schemas.microsoft.com/office/powerpoint/2010/main" val="1114528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1507"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solidFill>
                  <a:schemeClr val="accent2"/>
                </a:solidFill>
              </a:rPr>
              <a:t>6.4  2.8   1.7         </a:t>
            </a:r>
            <a:r>
              <a:rPr lang="en-GB" altLang="en-US" sz="2400">
                <a:solidFill>
                  <a:srgbClr val="FF0000"/>
                </a:solidFill>
              </a:rPr>
              <a:t>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21508" name="TextBox 2"/>
          <p:cNvSpPr txBox="1">
            <a:spLocks noChangeArrowheads="1"/>
          </p:cNvSpPr>
          <p:nvPr/>
        </p:nvSpPr>
        <p:spPr bwMode="auto">
          <a:xfrm>
            <a:off x="4775200" y="955675"/>
            <a:ext cx="41481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Adjust weights based on error</a:t>
            </a:r>
          </a:p>
        </p:txBody>
      </p:sp>
      <p:sp>
        <p:nvSpPr>
          <p:cNvPr id="5" name="Rounded Rectangle 4"/>
          <p:cNvSpPr/>
          <p:nvPr/>
        </p:nvSpPr>
        <p:spPr>
          <a:xfrm>
            <a:off x="414338" y="2159000"/>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510" name="Rectangle 5"/>
          <p:cNvSpPr>
            <a:spLocks noChangeArrowheads="1"/>
          </p:cNvSpPr>
          <p:nvPr/>
        </p:nvSpPr>
        <p:spPr bwMode="auto">
          <a:xfrm>
            <a:off x="3835400" y="2487613"/>
            <a:ext cx="89566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a:solidFill>
                  <a:srgbClr val="0033CC"/>
                </a:solidFill>
              </a:rPr>
              <a:t>6.4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2.8                                                     0.9                                                   </a:t>
            </a:r>
          </a:p>
          <a:p>
            <a:pPr eaLnBrk="1" hangingPunct="1">
              <a:spcBef>
                <a:spcPct val="0"/>
              </a:spcBef>
              <a:buFontTx/>
              <a:buNone/>
            </a:pPr>
            <a:r>
              <a:rPr lang="en-GB" altLang="en-US" sz="2800">
                <a:solidFill>
                  <a:srgbClr val="0033CC"/>
                </a:solidFill>
              </a:rPr>
              <a:t>                                                  </a:t>
            </a:r>
            <a:r>
              <a:rPr lang="en-GB" altLang="en-US" sz="2800">
                <a:solidFill>
                  <a:srgbClr val="FF0000"/>
                </a:solidFill>
              </a:rPr>
              <a:t>1</a:t>
            </a:r>
            <a:r>
              <a:rPr lang="en-GB" altLang="en-US" sz="2800">
                <a:solidFill>
                  <a:srgbClr val="0033CC"/>
                </a:solidFill>
              </a:rPr>
              <a:t>  </a:t>
            </a:r>
          </a:p>
          <a:p>
            <a:pPr eaLnBrk="1" hangingPunct="1">
              <a:spcBef>
                <a:spcPct val="0"/>
              </a:spcBef>
              <a:buFontTx/>
              <a:buNone/>
            </a:pPr>
            <a:r>
              <a:rPr lang="en-GB" altLang="en-US" sz="2400">
                <a:solidFill>
                  <a:srgbClr val="0033CC"/>
                </a:solidFill>
              </a:rPr>
              <a:t>1.7                                          </a:t>
            </a:r>
            <a:r>
              <a:rPr lang="en-GB" altLang="en-US" sz="2400" i="1">
                <a:solidFill>
                  <a:srgbClr val="0033CC"/>
                </a:solidFill>
              </a:rPr>
              <a:t>error</a:t>
            </a:r>
            <a:r>
              <a:rPr lang="en-GB" altLang="en-US" sz="2400">
                <a:solidFill>
                  <a:srgbClr val="0033CC"/>
                </a:solidFill>
              </a:rPr>
              <a:t>  -0.1</a:t>
            </a:r>
            <a:endParaRPr lang="en-GB" altLang="en-US" sz="2400">
              <a:solidFill>
                <a:srgbClr val="FF0000"/>
              </a:solidFill>
            </a:endParaRPr>
          </a:p>
        </p:txBody>
      </p:sp>
      <p:pic>
        <p:nvPicPr>
          <p:cNvPr id="21511"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76002">
            <a:off x="5205413" y="3173413"/>
            <a:ext cx="823912"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76002" flipH="1" flipV="1">
            <a:off x="6726238" y="2857500"/>
            <a:ext cx="7048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356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36220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531"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solidFill>
                  <a:schemeClr val="accent2"/>
                </a:solidFill>
              </a:rPr>
              <a:t>6.4  2.8   1.7         </a:t>
            </a:r>
            <a:r>
              <a:rPr lang="en-GB" altLang="en-US" sz="2400">
                <a:solidFill>
                  <a:srgbClr val="FF0000"/>
                </a:solidFill>
              </a:rPr>
              <a:t>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22532" name="TextBox 2"/>
          <p:cNvSpPr txBox="1">
            <a:spLocks noChangeArrowheads="1"/>
          </p:cNvSpPr>
          <p:nvPr/>
        </p:nvSpPr>
        <p:spPr bwMode="auto">
          <a:xfrm>
            <a:off x="4775200" y="955675"/>
            <a:ext cx="1965325"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And so on ….</a:t>
            </a:r>
          </a:p>
        </p:txBody>
      </p:sp>
      <p:sp>
        <p:nvSpPr>
          <p:cNvPr id="5" name="Rounded Rectangle 4"/>
          <p:cNvSpPr/>
          <p:nvPr/>
        </p:nvSpPr>
        <p:spPr>
          <a:xfrm>
            <a:off x="414338" y="2159000"/>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534" name="Rectangle 5"/>
          <p:cNvSpPr>
            <a:spLocks noChangeArrowheads="1"/>
          </p:cNvSpPr>
          <p:nvPr/>
        </p:nvSpPr>
        <p:spPr bwMode="auto">
          <a:xfrm>
            <a:off x="3835400" y="2487613"/>
            <a:ext cx="89566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dirty="0">
                <a:solidFill>
                  <a:srgbClr val="0033CC"/>
                </a:solidFill>
              </a:rPr>
              <a:t>6.4 </a:t>
            </a:r>
          </a:p>
          <a:p>
            <a:pPr eaLnBrk="1" hangingPunct="1">
              <a:spcBef>
                <a:spcPct val="0"/>
              </a:spcBef>
              <a:buFontTx/>
              <a:buNone/>
            </a:pPr>
            <a:endParaRPr lang="en-GB" altLang="en-US" sz="2800" dirty="0">
              <a:solidFill>
                <a:srgbClr val="0033CC"/>
              </a:solidFill>
            </a:endParaRPr>
          </a:p>
          <a:p>
            <a:pPr eaLnBrk="1" hangingPunct="1">
              <a:spcBef>
                <a:spcPct val="0"/>
              </a:spcBef>
              <a:buFontTx/>
              <a:buNone/>
            </a:pPr>
            <a:r>
              <a:rPr lang="en-GB" altLang="en-US" sz="2400" dirty="0">
                <a:solidFill>
                  <a:srgbClr val="0033CC"/>
                </a:solidFill>
              </a:rPr>
              <a:t>2.8                                                     0.9                                                   </a:t>
            </a:r>
          </a:p>
          <a:p>
            <a:pPr eaLnBrk="1" hangingPunct="1">
              <a:spcBef>
                <a:spcPct val="0"/>
              </a:spcBef>
              <a:buFontTx/>
              <a:buNone/>
            </a:pPr>
            <a:r>
              <a:rPr lang="en-GB" altLang="en-US" sz="2800" dirty="0">
                <a:solidFill>
                  <a:srgbClr val="0033CC"/>
                </a:solidFill>
              </a:rPr>
              <a:t>                                                  </a:t>
            </a:r>
            <a:r>
              <a:rPr lang="en-GB" altLang="en-US" sz="2800" dirty="0">
                <a:solidFill>
                  <a:srgbClr val="FF0000"/>
                </a:solidFill>
              </a:rPr>
              <a:t>1</a:t>
            </a:r>
            <a:r>
              <a:rPr lang="en-GB" altLang="en-US" sz="2800" dirty="0">
                <a:solidFill>
                  <a:srgbClr val="0033CC"/>
                </a:solidFill>
              </a:rPr>
              <a:t>  </a:t>
            </a:r>
          </a:p>
          <a:p>
            <a:pPr eaLnBrk="1" hangingPunct="1">
              <a:spcBef>
                <a:spcPct val="0"/>
              </a:spcBef>
              <a:buFontTx/>
              <a:buNone/>
            </a:pPr>
            <a:r>
              <a:rPr lang="en-GB" altLang="en-US" sz="2400" dirty="0">
                <a:solidFill>
                  <a:srgbClr val="0033CC"/>
                </a:solidFill>
              </a:rPr>
              <a:t>1.7                                          </a:t>
            </a:r>
            <a:r>
              <a:rPr lang="en-GB" altLang="en-US" sz="2400" i="1" dirty="0">
                <a:solidFill>
                  <a:srgbClr val="0033CC"/>
                </a:solidFill>
              </a:rPr>
              <a:t>error</a:t>
            </a:r>
            <a:r>
              <a:rPr lang="en-GB" altLang="en-US" sz="2400" dirty="0">
                <a:solidFill>
                  <a:srgbClr val="0033CC"/>
                </a:solidFill>
              </a:rPr>
              <a:t>  -0.1</a:t>
            </a:r>
            <a:endParaRPr lang="en-GB" altLang="en-US" sz="2400" dirty="0">
              <a:solidFill>
                <a:srgbClr val="FF0000"/>
              </a:solidFill>
            </a:endParaRPr>
          </a:p>
        </p:txBody>
      </p:sp>
      <p:pic>
        <p:nvPicPr>
          <p:cNvPr id="22535"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76002">
            <a:off x="5205413" y="3152775"/>
            <a:ext cx="823912"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76002" flipH="1" flipV="1">
            <a:off x="6726238" y="2836863"/>
            <a:ext cx="7048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15156" y="4963345"/>
            <a:ext cx="8320087" cy="1200329"/>
          </a:xfrm>
          <a:prstGeom prst="rect">
            <a:avLst/>
          </a:prstGeom>
        </p:spPr>
        <p:txBody>
          <a:bodyPr wrap="square">
            <a:spAutoFit/>
          </a:bodyPr>
          <a:lstStyle/>
          <a:p>
            <a:pPr>
              <a:defRPr/>
            </a:pPr>
            <a:r>
              <a:rPr lang="zh-CN" altLang="en-US" dirty="0"/>
              <a:t>重复这数千次，也许是数百万次</a:t>
            </a:r>
            <a:r>
              <a:rPr lang="en-US" altLang="zh-CN" dirty="0"/>
              <a:t>--</a:t>
            </a:r>
            <a:r>
              <a:rPr lang="zh-CN" altLang="en-US" dirty="0"/>
              <a:t>每次都是随机的训练实例，并为权重调整做一些轻微的调整算法，</a:t>
            </a:r>
            <a:endParaRPr lang="en-US" altLang="zh-CN" dirty="0"/>
          </a:p>
          <a:p>
            <a:pPr>
              <a:defRPr/>
            </a:pPr>
            <a:endParaRPr lang="en-US" altLang="zh-CN" dirty="0"/>
          </a:p>
          <a:p>
            <a:pPr>
              <a:defRPr/>
            </a:pPr>
            <a:r>
              <a:rPr lang="zh-CN" altLang="en-US" dirty="0"/>
              <a:t>这些算法的目的是进行改变，以减少错误。</a:t>
            </a:r>
            <a:endParaRPr lang="en-GB" b="1" dirty="0"/>
          </a:p>
        </p:txBody>
      </p:sp>
    </p:spTree>
    <p:extLst>
      <p:ext uri="{BB962C8B-B14F-4D97-AF65-F5344CB8AC3E}">
        <p14:creationId xmlns:p14="http://schemas.microsoft.com/office/powerpoint/2010/main" val="3993988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FBB978-B0FE-4FA9-B5C0-710D1C6BA144}"/>
              </a:ext>
            </a:extLst>
          </p:cNvPr>
          <p:cNvSpPr>
            <a:spLocks noGrp="1"/>
          </p:cNvSpPr>
          <p:nvPr>
            <p:ph type="title"/>
          </p:nvPr>
        </p:nvSpPr>
        <p:spPr>
          <a:xfrm>
            <a:off x="152400" y="320534"/>
            <a:ext cx="8229600" cy="1066800"/>
          </a:xfrm>
        </p:spPr>
        <p:txBody>
          <a:bodyPr>
            <a:normAutofit/>
          </a:bodyPr>
          <a:lstStyle/>
          <a:p>
            <a:r>
              <a:rPr lang="zh-CN" altLang="en-US" b="1" dirty="0">
                <a:latin typeface="黑体" panose="02010609060101010101" pitchFamily="49" charset="-122"/>
                <a:ea typeface="黑体" panose="02010609060101010101" pitchFamily="49" charset="-122"/>
              </a:rPr>
              <a:t>运行 </a:t>
            </a:r>
            <a:r>
              <a:rPr lang="en-US" altLang="zh-CN" b="1" dirty="0" err="1">
                <a:latin typeface="黑体" panose="02010609060101010101" pitchFamily="49" charset="-122"/>
                <a:ea typeface="黑体" panose="02010609060101010101" pitchFamily="49" charset="-122"/>
              </a:rPr>
              <a:t>Keras</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模型</a:t>
            </a:r>
            <a:endParaRPr lang="zh-CN" altLang="en-US" dirty="0">
              <a:latin typeface="黑体" panose="02010609060101010101" pitchFamily="49" charset="-122"/>
              <a:ea typeface="黑体" panose="02010609060101010101" pitchFamily="49" charset="-122"/>
            </a:endParaRPr>
          </a:p>
        </p:txBody>
      </p:sp>
      <p:sp>
        <p:nvSpPr>
          <p:cNvPr id="3" name="内容占位符 2">
            <a:extLst>
              <a:ext uri="{FF2B5EF4-FFF2-40B4-BE49-F238E27FC236}">
                <a16:creationId xmlns:a16="http://schemas.microsoft.com/office/drawing/2014/main" id="{2EF688CA-40E1-4FDC-BBF3-3F238D19F50A}"/>
              </a:ext>
            </a:extLst>
          </p:cNvPr>
          <p:cNvSpPr>
            <a:spLocks noGrp="1"/>
          </p:cNvSpPr>
          <p:nvPr>
            <p:ph idx="1"/>
          </p:nvPr>
        </p:nvSpPr>
        <p:spPr>
          <a:xfrm>
            <a:off x="381000" y="1676400"/>
            <a:ext cx="8229600" cy="3810000"/>
          </a:xfrm>
        </p:spPr>
        <p:txBody>
          <a:bodyPr/>
          <a:lstStyle/>
          <a:p>
            <a:r>
              <a:rPr lang="en-US" altLang="zh-CN" dirty="0" err="1"/>
              <a:t>Keras</a:t>
            </a:r>
            <a:r>
              <a:rPr lang="en-US" altLang="zh-CN" dirty="0"/>
              <a:t> </a:t>
            </a:r>
            <a:r>
              <a:rPr lang="zh-CN" altLang="en-US" dirty="0"/>
              <a:t>模型构建主要包括</a:t>
            </a:r>
            <a:r>
              <a:rPr lang="en-US" altLang="zh-CN" dirty="0"/>
              <a:t>5</a:t>
            </a:r>
            <a:r>
              <a:rPr lang="zh-CN" altLang="en-US" dirty="0"/>
              <a:t>个步骤</a:t>
            </a:r>
            <a:r>
              <a:rPr lang="en-US" altLang="zh-CN" dirty="0"/>
              <a:t>:</a:t>
            </a:r>
          </a:p>
          <a:p>
            <a:pPr lvl="1"/>
            <a:r>
              <a:rPr lang="zh-CN" altLang="en-US" dirty="0"/>
              <a:t>定义（</a:t>
            </a:r>
            <a:r>
              <a:rPr lang="en-US" altLang="zh-CN" dirty="0"/>
              <a:t>define</a:t>
            </a:r>
            <a:r>
              <a:rPr lang="zh-CN" altLang="en-US" dirty="0"/>
              <a:t>）</a:t>
            </a:r>
            <a:endParaRPr lang="en-US" altLang="zh-CN" dirty="0"/>
          </a:p>
          <a:p>
            <a:pPr lvl="1"/>
            <a:r>
              <a:rPr lang="zh-CN" altLang="en-US" dirty="0"/>
              <a:t>编译（</a:t>
            </a:r>
            <a:r>
              <a:rPr lang="en-US" altLang="zh-CN" dirty="0"/>
              <a:t>compile</a:t>
            </a:r>
            <a:r>
              <a:rPr lang="zh-CN" altLang="en-US" dirty="0"/>
              <a:t>）</a:t>
            </a:r>
            <a:endParaRPr lang="en-US" altLang="zh-CN" dirty="0"/>
          </a:p>
          <a:p>
            <a:pPr lvl="1"/>
            <a:r>
              <a:rPr lang="zh-CN" altLang="en-US" dirty="0"/>
              <a:t>训练（</a:t>
            </a:r>
            <a:r>
              <a:rPr lang="en-US" altLang="zh-CN" dirty="0"/>
              <a:t>fit</a:t>
            </a:r>
            <a:r>
              <a:rPr lang="zh-CN" altLang="en-US" dirty="0"/>
              <a:t>）</a:t>
            </a:r>
            <a:endParaRPr lang="en-US" altLang="zh-CN" dirty="0"/>
          </a:p>
          <a:p>
            <a:pPr lvl="1"/>
            <a:r>
              <a:rPr lang="zh-CN" altLang="en-US" dirty="0"/>
              <a:t>评估（</a:t>
            </a:r>
            <a:r>
              <a:rPr lang="en-US" altLang="zh-CN" dirty="0"/>
              <a:t>evaluate</a:t>
            </a:r>
            <a:r>
              <a:rPr lang="zh-CN" altLang="en-US" dirty="0"/>
              <a:t>）</a:t>
            </a:r>
            <a:endParaRPr lang="en-US" altLang="zh-CN" dirty="0"/>
          </a:p>
          <a:p>
            <a:pPr lvl="1"/>
            <a:r>
              <a:rPr lang="zh-CN" altLang="en-US" dirty="0"/>
              <a:t>预测（</a:t>
            </a:r>
            <a:r>
              <a:rPr lang="en-US" altLang="zh-CN" dirty="0"/>
              <a:t>prediction</a:t>
            </a:r>
            <a:r>
              <a:rPr lang="zh-CN" altLang="en-US" dirty="0"/>
              <a:t>）</a:t>
            </a:r>
          </a:p>
        </p:txBody>
      </p:sp>
    </p:spTree>
    <p:extLst>
      <p:ext uri="{BB962C8B-B14F-4D97-AF65-F5344CB8AC3E}">
        <p14:creationId xmlns:p14="http://schemas.microsoft.com/office/powerpoint/2010/main" val="4220093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AB2366-8F76-448D-9CFB-0D48B1725354}"/>
              </a:ext>
            </a:extLst>
          </p:cNvPr>
          <p:cNvSpPr>
            <a:spLocks noGrp="1"/>
          </p:cNvSpPr>
          <p:nvPr>
            <p:ph type="title"/>
          </p:nvPr>
        </p:nvSpPr>
        <p:spPr>
          <a:xfrm>
            <a:off x="304800" y="457200"/>
            <a:ext cx="8229600" cy="1066800"/>
          </a:xfrm>
        </p:spPr>
        <p:txBody>
          <a:bodyPr/>
          <a:lstStyle/>
          <a:p>
            <a:r>
              <a:rPr lang="zh-CN" altLang="en-US" dirty="0"/>
              <a:t>定义模型</a:t>
            </a:r>
          </a:p>
        </p:txBody>
      </p:sp>
      <p:graphicFrame>
        <p:nvGraphicFramePr>
          <p:cNvPr id="4" name="内容占位符 3">
            <a:extLst>
              <a:ext uri="{FF2B5EF4-FFF2-40B4-BE49-F238E27FC236}">
                <a16:creationId xmlns:a16="http://schemas.microsoft.com/office/drawing/2014/main" id="{5C5C4DB1-AA38-4A20-8E09-00FC1F541380}"/>
              </a:ext>
            </a:extLst>
          </p:cNvPr>
          <p:cNvGraphicFramePr>
            <a:graphicFrameLocks noGrp="1"/>
          </p:cNvGraphicFramePr>
          <p:nvPr>
            <p:ph idx="1"/>
          </p:nvPr>
        </p:nvGraphicFramePr>
        <p:xfrm>
          <a:off x="304800" y="1600200"/>
          <a:ext cx="8229600" cy="1066800"/>
        </p:xfrm>
        <a:graphic>
          <a:graphicData uri="http://schemas.openxmlformats.org/drawingml/2006/table">
            <a:tbl>
              <a:tblPr/>
              <a:tblGrid>
                <a:gridCol w="228600">
                  <a:extLst>
                    <a:ext uri="{9D8B030D-6E8A-4147-A177-3AD203B41FA5}">
                      <a16:colId xmlns:a16="http://schemas.microsoft.com/office/drawing/2014/main" val="56777088"/>
                    </a:ext>
                  </a:extLst>
                </a:gridCol>
                <a:gridCol w="8001000">
                  <a:extLst>
                    <a:ext uri="{9D8B030D-6E8A-4147-A177-3AD203B41FA5}">
                      <a16:colId xmlns:a16="http://schemas.microsoft.com/office/drawing/2014/main" val="3473781272"/>
                    </a:ext>
                  </a:extLst>
                </a:gridCol>
              </a:tblGrid>
              <a:tr h="0">
                <a:tc>
                  <a:txBody>
                    <a:bodyPr/>
                    <a:lstStyle/>
                    <a:p>
                      <a:pPr algn="l" fontAlgn="ctr"/>
                      <a:endParaRPr lang="en-US" altLang="zh-CN" sz="2400" b="0" dirty="0">
                        <a:effectLst/>
                      </a:endParaRPr>
                    </a:p>
                  </a:txBody>
                  <a:tcPr anchor="ctr">
                    <a:lnL>
                      <a:noFill/>
                    </a:lnL>
                    <a:lnR>
                      <a:noFill/>
                    </a:lnR>
                    <a:lnT>
                      <a:noFill/>
                    </a:lnT>
                    <a:lnB>
                      <a:noFill/>
                    </a:lnB>
                    <a:solidFill>
                      <a:srgbClr val="F9F9F9"/>
                    </a:solidFill>
                  </a:tcPr>
                </a:tc>
                <a:tc>
                  <a:txBody>
                    <a:bodyPr/>
                    <a:lstStyle/>
                    <a:p>
                      <a:pPr algn="l" fontAlgn="ctr"/>
                      <a:r>
                        <a:rPr lang="en-US" sz="2400" b="0" dirty="0">
                          <a:solidFill>
                            <a:srgbClr val="0000FF"/>
                          </a:solidFill>
                          <a:effectLst/>
                        </a:rPr>
                        <a:t>model = Sequential()   </a:t>
                      </a:r>
                    </a:p>
                    <a:p>
                      <a:pPr algn="l" fontAlgn="ctr"/>
                      <a:r>
                        <a:rPr lang="en-US" altLang="zh-CN" sz="2000" b="0" dirty="0">
                          <a:effectLst/>
                        </a:rPr>
                        <a:t>#</a:t>
                      </a:r>
                      <a:r>
                        <a:rPr lang="zh-CN" altLang="en-US" sz="2000" dirty="0"/>
                        <a:t>定义模型是 </a:t>
                      </a:r>
                      <a:r>
                        <a:rPr lang="en-US" altLang="zh-CN" sz="2000" dirty="0" err="1"/>
                        <a:t>Keras</a:t>
                      </a:r>
                      <a:r>
                        <a:rPr lang="en-US" altLang="zh-CN" sz="2000" dirty="0"/>
                        <a:t> </a:t>
                      </a:r>
                      <a:r>
                        <a:rPr lang="zh-CN" altLang="en-US" sz="2000" dirty="0"/>
                        <a:t>构建神经网络的第一步，这里我们由</a:t>
                      </a:r>
                      <a:r>
                        <a:rPr lang="en-US" altLang="zh-CN" sz="2000" dirty="0"/>
                        <a:t>Sequential</a:t>
                      </a:r>
                      <a:r>
                        <a:rPr lang="zh-CN" altLang="en-US" sz="2000" dirty="0"/>
                        <a:t>类生成了一个实例  </a:t>
                      </a:r>
                      <a:endParaRPr lang="en-US" sz="2000" b="0" dirty="0">
                        <a:effectLst/>
                      </a:endParaRPr>
                    </a:p>
                  </a:txBody>
                  <a:tcPr anchor="ctr">
                    <a:lnL>
                      <a:noFill/>
                    </a:lnL>
                    <a:lnR>
                      <a:noFill/>
                    </a:lnR>
                    <a:lnT>
                      <a:noFill/>
                    </a:lnT>
                    <a:lnB>
                      <a:noFill/>
                    </a:lnB>
                    <a:solidFill>
                      <a:srgbClr val="F9F9F9"/>
                    </a:solidFill>
                  </a:tcPr>
                </a:tc>
                <a:extLst>
                  <a:ext uri="{0D108BD9-81ED-4DB2-BD59-A6C34878D82A}">
                    <a16:rowId xmlns:a16="http://schemas.microsoft.com/office/drawing/2014/main" val="3185016417"/>
                  </a:ext>
                </a:extLst>
              </a:tr>
            </a:tbl>
          </a:graphicData>
        </a:graphic>
      </p:graphicFrame>
      <p:graphicFrame>
        <p:nvGraphicFramePr>
          <p:cNvPr id="13" name="表格 12">
            <a:extLst>
              <a:ext uri="{FF2B5EF4-FFF2-40B4-BE49-F238E27FC236}">
                <a16:creationId xmlns:a16="http://schemas.microsoft.com/office/drawing/2014/main" id="{8A32E87F-EAB9-4953-B419-1FAAB75ACDD2}"/>
              </a:ext>
            </a:extLst>
          </p:cNvPr>
          <p:cNvGraphicFramePr>
            <a:graphicFrameLocks noGrp="1"/>
          </p:cNvGraphicFramePr>
          <p:nvPr/>
        </p:nvGraphicFramePr>
        <p:xfrm>
          <a:off x="304800" y="3291841"/>
          <a:ext cx="8229600" cy="2773680"/>
        </p:xfrm>
        <a:graphic>
          <a:graphicData uri="http://schemas.openxmlformats.org/drawingml/2006/table">
            <a:tbl>
              <a:tblPr/>
              <a:tblGrid>
                <a:gridCol w="228600">
                  <a:extLst>
                    <a:ext uri="{9D8B030D-6E8A-4147-A177-3AD203B41FA5}">
                      <a16:colId xmlns:a16="http://schemas.microsoft.com/office/drawing/2014/main" val="2869250133"/>
                    </a:ext>
                  </a:extLst>
                </a:gridCol>
                <a:gridCol w="8001000">
                  <a:extLst>
                    <a:ext uri="{9D8B030D-6E8A-4147-A177-3AD203B41FA5}">
                      <a16:colId xmlns:a16="http://schemas.microsoft.com/office/drawing/2014/main" val="748742939"/>
                    </a:ext>
                  </a:extLst>
                </a:gridCol>
              </a:tblGrid>
              <a:tr h="824796">
                <a:tc>
                  <a:txBody>
                    <a:bodyPr/>
                    <a:lstStyle/>
                    <a:p>
                      <a:pPr algn="l" fontAlgn="ctr"/>
                      <a:endParaRPr lang="en-US" altLang="zh-CN" sz="2400" b="0" dirty="0">
                        <a:effectLst/>
                      </a:endParaRPr>
                    </a:p>
                    <a:p>
                      <a:pPr algn="l" fontAlgn="ctr"/>
                      <a:endParaRPr lang="en-US" altLang="zh-CN" sz="2400" b="0" dirty="0">
                        <a:effectLst/>
                      </a:endParaRPr>
                    </a:p>
                  </a:txBody>
                  <a:tcPr anchor="ctr">
                    <a:lnL>
                      <a:noFill/>
                    </a:lnL>
                    <a:lnR>
                      <a:noFill/>
                    </a:lnR>
                    <a:lnT>
                      <a:noFill/>
                    </a:lnT>
                    <a:lnB>
                      <a:noFill/>
                    </a:lnB>
                    <a:solidFill>
                      <a:srgbClr val="F5F5F5"/>
                    </a:solidFill>
                  </a:tcPr>
                </a:tc>
                <a:tc>
                  <a:txBody>
                    <a:bodyPr/>
                    <a:lstStyle/>
                    <a:p>
                      <a:pPr algn="l" fontAlgn="ctr"/>
                      <a:r>
                        <a:rPr lang="en-US" sz="2400" b="0" dirty="0" err="1">
                          <a:solidFill>
                            <a:srgbClr val="0000FF"/>
                          </a:solidFill>
                          <a:effectLst/>
                        </a:rPr>
                        <a:t>model.add</a:t>
                      </a:r>
                      <a:r>
                        <a:rPr lang="en-US" sz="2400" b="0" dirty="0">
                          <a:solidFill>
                            <a:srgbClr val="0000FF"/>
                          </a:solidFill>
                          <a:effectLst/>
                        </a:rPr>
                        <a:t>(Dense(5, </a:t>
                      </a:r>
                      <a:r>
                        <a:rPr lang="en-US" sz="2400" b="0" dirty="0" err="1">
                          <a:solidFill>
                            <a:srgbClr val="0000FF"/>
                          </a:solidFill>
                          <a:effectLst/>
                        </a:rPr>
                        <a:t>input_dim</a:t>
                      </a:r>
                      <a:r>
                        <a:rPr lang="en-US" sz="2400" b="0" dirty="0">
                          <a:solidFill>
                            <a:srgbClr val="0000FF"/>
                          </a:solidFill>
                          <a:effectLst/>
                        </a:rPr>
                        <a:t>=2))</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altLang="zh-CN" sz="2000" b="0" kern="1200" dirty="0">
                          <a:solidFill>
                            <a:schemeClr val="tx1"/>
                          </a:solidFill>
                          <a:effectLst/>
                          <a:latin typeface="+mn-lt"/>
                          <a:ea typeface="+mn-ea"/>
                          <a:cs typeface="+mn-cs"/>
                        </a:rPr>
                        <a:t>#</a:t>
                      </a:r>
                      <a:r>
                        <a:rPr kumimoji="0" lang="zh-CN" altLang="en-US" sz="2000" b="0" kern="1200" dirty="0">
                          <a:solidFill>
                            <a:schemeClr val="tx1"/>
                          </a:solidFill>
                          <a:effectLst/>
                          <a:latin typeface="+mn-lt"/>
                          <a:ea typeface="+mn-ea"/>
                          <a:cs typeface="+mn-cs"/>
                        </a:rPr>
                        <a:t>模型添加的第一层必须指定输入参数的数量，指定方式由具体模型类型而定，例如多层感知模型提供了一个</a:t>
                      </a:r>
                      <a:r>
                        <a:rPr kumimoji="0" lang="en-US" altLang="zh-CN" sz="2000" b="0" kern="1200" dirty="0" err="1">
                          <a:solidFill>
                            <a:schemeClr val="tx1"/>
                          </a:solidFill>
                          <a:effectLst/>
                          <a:latin typeface="+mn-lt"/>
                          <a:ea typeface="+mn-ea"/>
                          <a:cs typeface="+mn-cs"/>
                        </a:rPr>
                        <a:t>input_dim</a:t>
                      </a:r>
                      <a:r>
                        <a:rPr kumimoji="0" lang="zh-CN" altLang="en-US" sz="2000" b="0" kern="1200" dirty="0">
                          <a:solidFill>
                            <a:schemeClr val="tx1"/>
                          </a:solidFill>
                          <a:effectLst/>
                          <a:latin typeface="+mn-lt"/>
                          <a:ea typeface="+mn-ea"/>
                          <a:cs typeface="+mn-cs"/>
                        </a:rPr>
                        <a:t>参数来指定。</a:t>
                      </a:r>
                    </a:p>
                    <a:p>
                      <a:pPr algn="l" fontAlgn="ctr"/>
                      <a:endParaRPr lang="en-US" sz="2400" b="0" dirty="0">
                        <a:effectLst/>
                      </a:endParaRPr>
                    </a:p>
                    <a:p>
                      <a:pPr algn="l" fontAlgn="ctr"/>
                      <a:r>
                        <a:rPr lang="en-US" sz="2400" b="0" dirty="0" err="1">
                          <a:solidFill>
                            <a:srgbClr val="0000FF"/>
                          </a:solidFill>
                          <a:effectLst/>
                        </a:rPr>
                        <a:t>model.add</a:t>
                      </a:r>
                      <a:r>
                        <a:rPr lang="en-US" sz="2400" b="0" dirty="0">
                          <a:solidFill>
                            <a:srgbClr val="0000FF"/>
                          </a:solidFill>
                          <a:effectLst/>
                        </a:rPr>
                        <a:t>(Dense(1))</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2000" b="0" kern="1200" dirty="0">
                          <a:solidFill>
                            <a:schemeClr val="tx1"/>
                          </a:solidFill>
                          <a:effectLst/>
                          <a:latin typeface="+mn-lt"/>
                          <a:ea typeface="+mn-ea"/>
                          <a:cs typeface="+mn-cs"/>
                        </a:rPr>
                        <a:t>#</a:t>
                      </a:r>
                      <a:r>
                        <a:rPr kumimoji="0" lang="zh-CN" altLang="en-US" sz="2000" b="0" kern="1200" dirty="0">
                          <a:solidFill>
                            <a:schemeClr val="tx1"/>
                          </a:solidFill>
                          <a:effectLst/>
                          <a:latin typeface="+mn-lt"/>
                          <a:ea typeface="+mn-ea"/>
                          <a:cs typeface="+mn-cs"/>
                        </a:rPr>
                        <a:t>上面代码我们定义了一个简单的多层感知模型：具有</a:t>
                      </a:r>
                      <a:r>
                        <a:rPr kumimoji="0" lang="en-US" altLang="zh-CN" sz="2000" b="0" kern="1200" dirty="0">
                          <a:solidFill>
                            <a:schemeClr val="tx1"/>
                          </a:solidFill>
                          <a:effectLst/>
                          <a:latin typeface="+mn-lt"/>
                          <a:ea typeface="+mn-ea"/>
                          <a:cs typeface="+mn-cs"/>
                        </a:rPr>
                        <a:t>2</a:t>
                      </a:r>
                      <a:r>
                        <a:rPr kumimoji="0" lang="zh-CN" altLang="en-US" sz="2000" b="0" kern="1200" dirty="0">
                          <a:solidFill>
                            <a:schemeClr val="tx1"/>
                          </a:solidFill>
                          <a:effectLst/>
                          <a:latin typeface="+mn-lt"/>
                          <a:ea typeface="+mn-ea"/>
                          <a:cs typeface="+mn-cs"/>
                        </a:rPr>
                        <a:t>个入参的输入层，具有</a:t>
                      </a:r>
                      <a:r>
                        <a:rPr kumimoji="0" lang="en-US" altLang="zh-CN" sz="2000" b="0" kern="1200" dirty="0">
                          <a:solidFill>
                            <a:schemeClr val="tx1"/>
                          </a:solidFill>
                          <a:effectLst/>
                          <a:latin typeface="+mn-lt"/>
                          <a:ea typeface="+mn-ea"/>
                          <a:cs typeface="+mn-cs"/>
                        </a:rPr>
                        <a:t>5</a:t>
                      </a:r>
                      <a:r>
                        <a:rPr kumimoji="0" lang="zh-CN" altLang="en-US" sz="2000" b="0" kern="1200" dirty="0">
                          <a:solidFill>
                            <a:schemeClr val="tx1"/>
                          </a:solidFill>
                          <a:effectLst/>
                          <a:latin typeface="+mn-lt"/>
                          <a:ea typeface="+mn-ea"/>
                          <a:cs typeface="+mn-cs"/>
                        </a:rPr>
                        <a:t>个神经元的隐含层，具有</a:t>
                      </a:r>
                      <a:r>
                        <a:rPr kumimoji="0" lang="en-US" altLang="zh-CN" sz="2000" b="0" kern="1200" dirty="0">
                          <a:solidFill>
                            <a:schemeClr val="tx1"/>
                          </a:solidFill>
                          <a:effectLst/>
                          <a:latin typeface="+mn-lt"/>
                          <a:ea typeface="+mn-ea"/>
                          <a:cs typeface="+mn-cs"/>
                        </a:rPr>
                        <a:t>1</a:t>
                      </a:r>
                      <a:r>
                        <a:rPr kumimoji="0" lang="zh-CN" altLang="en-US" sz="2000" b="0" kern="1200" dirty="0">
                          <a:solidFill>
                            <a:schemeClr val="tx1"/>
                          </a:solidFill>
                          <a:effectLst/>
                          <a:latin typeface="+mn-lt"/>
                          <a:ea typeface="+mn-ea"/>
                          <a:cs typeface="+mn-cs"/>
                        </a:rPr>
                        <a:t>个神经元的输出层。</a:t>
                      </a:r>
                    </a:p>
                    <a:p>
                      <a:pPr algn="l" fontAlgn="ctr"/>
                      <a:endParaRPr lang="en-US" sz="2400" b="0" dirty="0">
                        <a:solidFill>
                          <a:srgbClr val="0000FF"/>
                        </a:solidFill>
                        <a:effectLst/>
                      </a:endParaRPr>
                    </a:p>
                  </a:txBody>
                  <a:tcPr anchor="ctr">
                    <a:lnL>
                      <a:noFill/>
                    </a:lnL>
                    <a:lnR>
                      <a:noFill/>
                    </a:lnR>
                    <a:lnT>
                      <a:noFill/>
                    </a:lnT>
                    <a:lnB>
                      <a:noFill/>
                    </a:lnB>
                    <a:solidFill>
                      <a:srgbClr val="F5F5F5"/>
                    </a:solidFill>
                  </a:tcPr>
                </a:tc>
                <a:extLst>
                  <a:ext uri="{0D108BD9-81ED-4DB2-BD59-A6C34878D82A}">
                    <a16:rowId xmlns:a16="http://schemas.microsoft.com/office/drawing/2014/main" val="2641408949"/>
                  </a:ext>
                </a:extLst>
              </a:tr>
            </a:tbl>
          </a:graphicData>
        </a:graphic>
      </p:graphicFrame>
    </p:spTree>
    <p:extLst>
      <p:ext uri="{BB962C8B-B14F-4D97-AF65-F5344CB8AC3E}">
        <p14:creationId xmlns:p14="http://schemas.microsoft.com/office/powerpoint/2010/main" val="1135157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563" y="2116138"/>
            <a:ext cx="7143750" cy="428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243" name="Picture 4" descr="f(x) = \frac{1}{1 + \mathrm e^{-x}}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9121" y="673100"/>
            <a:ext cx="15525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6" descr="http://upload.wikimedia.org/wikipedia/commons/thumb/8/88/Logistic-curve.svg/480px-Logistic-curve.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5601" y="1190625"/>
            <a:ext cx="30480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1"/>
          <p:cNvSpPr txBox="1">
            <a:spLocks noChangeArrowheads="1"/>
          </p:cNvSpPr>
          <p:nvPr/>
        </p:nvSpPr>
        <p:spPr bwMode="auto">
          <a:xfrm>
            <a:off x="2235200" y="2801938"/>
            <a:ext cx="569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a:t>2.7</a:t>
            </a:r>
          </a:p>
        </p:txBody>
      </p:sp>
      <p:sp>
        <p:nvSpPr>
          <p:cNvPr id="10246" name="TextBox 35"/>
          <p:cNvSpPr txBox="1">
            <a:spLocks noChangeArrowheads="1"/>
          </p:cNvSpPr>
          <p:nvPr/>
        </p:nvSpPr>
        <p:spPr bwMode="auto">
          <a:xfrm>
            <a:off x="1920875" y="3868738"/>
            <a:ext cx="825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dirty="0"/>
              <a:t>-0.86</a:t>
            </a:r>
          </a:p>
        </p:txBody>
      </p:sp>
      <p:sp>
        <p:nvSpPr>
          <p:cNvPr id="10247" name="TextBox 36"/>
          <p:cNvSpPr txBox="1">
            <a:spLocks noChangeArrowheads="1"/>
          </p:cNvSpPr>
          <p:nvPr/>
        </p:nvSpPr>
        <p:spPr bwMode="auto">
          <a:xfrm>
            <a:off x="1917700" y="5016500"/>
            <a:ext cx="877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a:t>0.002</a:t>
            </a:r>
          </a:p>
        </p:txBody>
      </p:sp>
      <p:sp>
        <p:nvSpPr>
          <p:cNvPr id="10248" name="TextBox 2"/>
          <p:cNvSpPr txBox="1">
            <a:spLocks noChangeArrowheads="1"/>
          </p:cNvSpPr>
          <p:nvPr/>
        </p:nvSpPr>
        <p:spPr bwMode="auto">
          <a:xfrm>
            <a:off x="4057650" y="3871913"/>
            <a:ext cx="10287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4400" b="1" i="1"/>
              <a:t>f</a:t>
            </a:r>
            <a:r>
              <a:rPr lang="en-GB" altLang="en-US" sz="4400" b="1"/>
              <a:t>(</a:t>
            </a:r>
            <a:r>
              <a:rPr lang="en-GB" altLang="en-US" sz="4400" b="1" i="1"/>
              <a:t>x</a:t>
            </a:r>
            <a:r>
              <a:rPr lang="en-GB" altLang="en-US" sz="4400" b="1"/>
              <a:t>)</a:t>
            </a:r>
          </a:p>
        </p:txBody>
      </p:sp>
      <p:sp>
        <p:nvSpPr>
          <p:cNvPr id="10249" name="TextBox 39"/>
          <p:cNvSpPr txBox="1">
            <a:spLocks noChangeArrowheads="1"/>
          </p:cNvSpPr>
          <p:nvPr/>
        </p:nvSpPr>
        <p:spPr bwMode="auto">
          <a:xfrm>
            <a:off x="488950" y="6169025"/>
            <a:ext cx="568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a:t>1.4</a:t>
            </a:r>
          </a:p>
        </p:txBody>
      </p:sp>
      <p:sp>
        <p:nvSpPr>
          <p:cNvPr id="10250" name="TextBox 39"/>
          <p:cNvSpPr txBox="1">
            <a:spLocks noChangeArrowheads="1"/>
          </p:cNvSpPr>
          <p:nvPr/>
        </p:nvSpPr>
        <p:spPr bwMode="auto">
          <a:xfrm>
            <a:off x="477838" y="4011613"/>
            <a:ext cx="671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a:t>-2.5</a:t>
            </a:r>
          </a:p>
        </p:txBody>
      </p:sp>
      <p:sp>
        <p:nvSpPr>
          <p:cNvPr id="10251" name="TextBox 39"/>
          <p:cNvSpPr txBox="1">
            <a:spLocks noChangeArrowheads="1"/>
          </p:cNvSpPr>
          <p:nvPr/>
        </p:nvSpPr>
        <p:spPr bwMode="auto">
          <a:xfrm>
            <a:off x="488950" y="1885950"/>
            <a:ext cx="825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a:t>-0.06</a:t>
            </a:r>
          </a:p>
        </p:txBody>
      </p:sp>
      <p:sp>
        <p:nvSpPr>
          <p:cNvPr id="10252" name="TextBox 1"/>
          <p:cNvSpPr txBox="1">
            <a:spLocks noChangeArrowheads="1"/>
          </p:cNvSpPr>
          <p:nvPr/>
        </p:nvSpPr>
        <p:spPr bwMode="auto">
          <a:xfrm>
            <a:off x="2795487" y="5407818"/>
            <a:ext cx="624882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i="1" dirty="0"/>
              <a:t>x =  -</a:t>
            </a:r>
            <a:r>
              <a:rPr lang="en-GB" altLang="en-US" sz="2400" dirty="0"/>
              <a:t>0.06×2.7 + 2.5×0.86 + 1.4×0.002</a:t>
            </a:r>
            <a:r>
              <a:rPr lang="en-US" altLang="zh-CN" sz="2400" dirty="0"/>
              <a:t>+0.01</a:t>
            </a:r>
            <a:r>
              <a:rPr lang="en-GB" altLang="en-US" sz="2400" dirty="0"/>
              <a:t>  = </a:t>
            </a:r>
            <a:r>
              <a:rPr lang="nb-NO" sz="2400" dirty="0"/>
              <a:t>2</a:t>
            </a:r>
          </a:p>
          <a:p>
            <a:pPr eaLnBrk="1" hangingPunct="1">
              <a:spcBef>
                <a:spcPct val="0"/>
              </a:spcBef>
              <a:buFontTx/>
              <a:buNone/>
            </a:pPr>
            <a:endParaRPr lang="nb-NO" sz="2400" dirty="0"/>
          </a:p>
          <a:p>
            <a:pPr eaLnBrk="1" hangingPunct="1">
              <a:spcBef>
                <a:spcPct val="0"/>
              </a:spcBef>
              <a:buFontTx/>
              <a:buNone/>
            </a:pPr>
            <a:r>
              <a:rPr lang="en-US" altLang="zh-CN" sz="2400" dirty="0"/>
              <a:t>f(2)=1/1+e</a:t>
            </a:r>
            <a:r>
              <a:rPr lang="en-US" altLang="zh-CN" sz="2400" baseline="30000" dirty="0"/>
              <a:t>-x</a:t>
            </a:r>
            <a:r>
              <a:rPr lang="en-US" altLang="zh-CN" sz="2400" dirty="0"/>
              <a:t>=1/1+e</a:t>
            </a:r>
            <a:r>
              <a:rPr lang="en-US" altLang="zh-CN" sz="2400" baseline="30000" dirty="0"/>
              <a:t>-2</a:t>
            </a:r>
            <a:r>
              <a:rPr lang="en-US" altLang="zh-CN" sz="2400" dirty="0"/>
              <a:t>=0.75</a:t>
            </a:r>
            <a:endParaRPr lang="nb-NO" sz="2400" dirty="0"/>
          </a:p>
        </p:txBody>
      </p:sp>
      <p:sp>
        <p:nvSpPr>
          <p:cNvPr id="13" name="Rectangle 2"/>
          <p:cNvSpPr>
            <a:spLocks noGrp="1" noChangeArrowheads="1"/>
          </p:cNvSpPr>
          <p:nvPr>
            <p:ph type="title"/>
          </p:nvPr>
        </p:nvSpPr>
        <p:spPr>
          <a:xfrm>
            <a:off x="569913" y="507206"/>
            <a:ext cx="7772400" cy="1143000"/>
          </a:xfrm>
        </p:spPr>
        <p:txBody>
          <a:bodyPr/>
          <a:lstStyle/>
          <a:p>
            <a:r>
              <a:rPr lang="en-US" altLang="x-none" b="1" dirty="0">
                <a:solidFill>
                  <a:srgbClr val="0000FF"/>
                </a:solidFill>
                <a:latin typeface="Arial" charset="0"/>
                <a:ea typeface="Arial" charset="0"/>
                <a:cs typeface="Arial" charset="0"/>
              </a:rPr>
              <a:t>Example</a:t>
            </a:r>
          </a:p>
        </p:txBody>
      </p:sp>
      <p:sp>
        <p:nvSpPr>
          <p:cNvPr id="14" name="Text Box 16">
            <a:extLst>
              <a:ext uri="{FF2B5EF4-FFF2-40B4-BE49-F238E27FC236}">
                <a16:creationId xmlns:a16="http://schemas.microsoft.com/office/drawing/2014/main" id="{BDB99F54-FAEF-4B82-8EB3-34901314200F}"/>
              </a:ext>
            </a:extLst>
          </p:cNvPr>
          <p:cNvSpPr txBox="1">
            <a:spLocks noChangeArrowheads="1"/>
          </p:cNvSpPr>
          <p:nvPr/>
        </p:nvSpPr>
        <p:spPr bwMode="auto">
          <a:xfrm>
            <a:off x="4201053" y="1728738"/>
            <a:ext cx="6783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x-none" sz="2000" dirty="0">
                <a:solidFill>
                  <a:srgbClr val="0000FF"/>
                </a:solidFill>
              </a:rPr>
              <a:t>0.01</a:t>
            </a:r>
            <a:endParaRPr lang="en-US" altLang="x-none" sz="2000" dirty="0"/>
          </a:p>
        </p:txBody>
      </p:sp>
      <p:sp>
        <p:nvSpPr>
          <p:cNvPr id="15" name="Oval 34">
            <a:extLst>
              <a:ext uri="{FF2B5EF4-FFF2-40B4-BE49-F238E27FC236}">
                <a16:creationId xmlns:a16="http://schemas.microsoft.com/office/drawing/2014/main" id="{8760A152-6B05-4DE1-AF32-F64A4C6BFB34}"/>
              </a:ext>
            </a:extLst>
          </p:cNvPr>
          <p:cNvSpPr>
            <a:spLocks noChangeArrowheads="1"/>
          </p:cNvSpPr>
          <p:nvPr/>
        </p:nvSpPr>
        <p:spPr bwMode="auto">
          <a:xfrm>
            <a:off x="4429124" y="2414538"/>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Line 35">
            <a:extLst>
              <a:ext uri="{FF2B5EF4-FFF2-40B4-BE49-F238E27FC236}">
                <a16:creationId xmlns:a16="http://schemas.microsoft.com/office/drawing/2014/main" id="{C4C443C1-3893-469B-8CA2-5248429DC026}"/>
              </a:ext>
            </a:extLst>
          </p:cNvPr>
          <p:cNvSpPr>
            <a:spLocks noChangeShapeType="1"/>
          </p:cNvSpPr>
          <p:nvPr/>
        </p:nvSpPr>
        <p:spPr bwMode="auto">
          <a:xfrm>
            <a:off x="4505324" y="2566938"/>
            <a:ext cx="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Text Box 16">
            <a:extLst>
              <a:ext uri="{FF2B5EF4-FFF2-40B4-BE49-F238E27FC236}">
                <a16:creationId xmlns:a16="http://schemas.microsoft.com/office/drawing/2014/main" id="{60797511-A931-4E9C-999A-9DD6D6766BBB}"/>
              </a:ext>
            </a:extLst>
          </p:cNvPr>
          <p:cNvSpPr txBox="1">
            <a:spLocks noChangeArrowheads="1"/>
          </p:cNvSpPr>
          <p:nvPr/>
        </p:nvSpPr>
        <p:spPr bwMode="auto">
          <a:xfrm>
            <a:off x="8053933" y="4241234"/>
            <a:ext cx="6751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x-none" sz="2000" dirty="0">
                <a:solidFill>
                  <a:srgbClr val="0000FF"/>
                </a:solidFill>
              </a:rPr>
              <a:t>0.75</a:t>
            </a:r>
            <a:endParaRPr lang="en-US" altLang="x-none" sz="2000" dirty="0"/>
          </a:p>
        </p:txBody>
      </p:sp>
      <p:sp>
        <p:nvSpPr>
          <p:cNvPr id="18" name="Text Box 16">
            <a:extLst>
              <a:ext uri="{FF2B5EF4-FFF2-40B4-BE49-F238E27FC236}">
                <a16:creationId xmlns:a16="http://schemas.microsoft.com/office/drawing/2014/main" id="{CA2AB8FF-DAB9-402D-834E-24B6280B981B}"/>
              </a:ext>
            </a:extLst>
          </p:cNvPr>
          <p:cNvSpPr txBox="1">
            <a:spLocks noChangeArrowheads="1"/>
          </p:cNvSpPr>
          <p:nvPr/>
        </p:nvSpPr>
        <p:spPr bwMode="auto">
          <a:xfrm>
            <a:off x="4545200" y="733305"/>
            <a:ext cx="24336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x-none" sz="2000" dirty="0">
                <a:solidFill>
                  <a:srgbClr val="0000FF"/>
                </a:solidFill>
              </a:rPr>
              <a:t>A</a:t>
            </a:r>
            <a:r>
              <a:rPr lang="en-US" altLang="zh-CN" sz="2000" dirty="0">
                <a:solidFill>
                  <a:srgbClr val="0000FF"/>
                </a:solidFill>
              </a:rPr>
              <a:t>ctivation Function</a:t>
            </a:r>
            <a:endParaRPr lang="en-US" altLang="x-none" sz="2000" dirty="0"/>
          </a:p>
        </p:txBody>
      </p:sp>
    </p:spTree>
    <p:extLst>
      <p:ext uri="{BB962C8B-B14F-4D97-AF65-F5344CB8AC3E}">
        <p14:creationId xmlns:p14="http://schemas.microsoft.com/office/powerpoint/2010/main" val="886214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AB2366-8F76-448D-9CFB-0D48B1725354}"/>
              </a:ext>
            </a:extLst>
          </p:cNvPr>
          <p:cNvSpPr>
            <a:spLocks noGrp="1"/>
          </p:cNvSpPr>
          <p:nvPr>
            <p:ph type="title"/>
          </p:nvPr>
        </p:nvSpPr>
        <p:spPr>
          <a:xfrm>
            <a:off x="304800" y="457200"/>
            <a:ext cx="8229600" cy="1066800"/>
          </a:xfrm>
        </p:spPr>
        <p:txBody>
          <a:bodyPr/>
          <a:lstStyle/>
          <a:p>
            <a:r>
              <a:rPr lang="zh-CN" altLang="en-US" dirty="0"/>
              <a:t>定义模型</a:t>
            </a:r>
          </a:p>
        </p:txBody>
      </p:sp>
      <p:graphicFrame>
        <p:nvGraphicFramePr>
          <p:cNvPr id="15" name="表格 14">
            <a:extLst>
              <a:ext uri="{FF2B5EF4-FFF2-40B4-BE49-F238E27FC236}">
                <a16:creationId xmlns:a16="http://schemas.microsoft.com/office/drawing/2014/main" id="{4CBCB3C1-7646-4CEB-8CAC-5A332B29814E}"/>
              </a:ext>
            </a:extLst>
          </p:cNvPr>
          <p:cNvGraphicFramePr>
            <a:graphicFrameLocks noGrp="1"/>
          </p:cNvGraphicFramePr>
          <p:nvPr/>
        </p:nvGraphicFramePr>
        <p:xfrm>
          <a:off x="152400" y="1272540"/>
          <a:ext cx="8229600" cy="2529840"/>
        </p:xfrm>
        <a:graphic>
          <a:graphicData uri="http://schemas.openxmlformats.org/drawingml/2006/table">
            <a:tbl>
              <a:tblPr/>
              <a:tblGrid>
                <a:gridCol w="228600">
                  <a:extLst>
                    <a:ext uri="{9D8B030D-6E8A-4147-A177-3AD203B41FA5}">
                      <a16:colId xmlns:a16="http://schemas.microsoft.com/office/drawing/2014/main" val="3650515451"/>
                    </a:ext>
                  </a:extLst>
                </a:gridCol>
                <a:gridCol w="8001000">
                  <a:extLst>
                    <a:ext uri="{9D8B030D-6E8A-4147-A177-3AD203B41FA5}">
                      <a16:colId xmlns:a16="http://schemas.microsoft.com/office/drawing/2014/main" val="4225172208"/>
                    </a:ext>
                  </a:extLst>
                </a:gridCol>
              </a:tblGrid>
              <a:tr h="0">
                <a:tc>
                  <a:txBody>
                    <a:bodyPr/>
                    <a:lstStyle/>
                    <a:p>
                      <a:pPr algn="l" fontAlgn="ctr"/>
                      <a:endParaRPr lang="en-US" altLang="zh-CN" sz="2400" b="0" i="0" dirty="0">
                        <a:solidFill>
                          <a:srgbClr val="4D4D4C"/>
                        </a:solidFill>
                        <a:effectLst/>
                        <a:latin typeface="Lato"/>
                      </a:endParaRPr>
                    </a:p>
                    <a:p>
                      <a:pPr algn="l" fontAlgn="ctr"/>
                      <a:endParaRPr lang="en-US" altLang="zh-CN" sz="2400" b="0" i="0" dirty="0">
                        <a:solidFill>
                          <a:srgbClr val="4D4D4C"/>
                        </a:solidFill>
                        <a:effectLst/>
                        <a:latin typeface="Lato"/>
                      </a:endParaRPr>
                    </a:p>
                    <a:p>
                      <a:pPr algn="l" fontAlgn="ctr"/>
                      <a:endParaRPr lang="en-US" altLang="zh-CN" sz="2400" b="0" i="0" dirty="0">
                        <a:solidFill>
                          <a:srgbClr val="4D4D4C"/>
                        </a:solidFill>
                        <a:effectLst/>
                        <a:latin typeface="Lato"/>
                      </a:endParaRPr>
                    </a:p>
                    <a:p>
                      <a:pPr algn="l" fontAlgn="ctr"/>
                      <a:endParaRPr lang="en-US" altLang="zh-CN" sz="2400" b="0" i="0" dirty="0">
                        <a:solidFill>
                          <a:srgbClr val="4D4D4C"/>
                        </a:solidFill>
                        <a:effectLst/>
                        <a:latin typeface="Lato"/>
                      </a:endParaRPr>
                    </a:p>
                    <a:p>
                      <a:pPr algn="l" fontAlgn="ctr"/>
                      <a:endParaRPr lang="en-US" altLang="zh-CN" sz="2400" b="0" i="0" dirty="0">
                        <a:solidFill>
                          <a:srgbClr val="4D4D4C"/>
                        </a:solidFill>
                        <a:effectLst/>
                        <a:latin typeface="Lato"/>
                      </a:endParaRPr>
                    </a:p>
                  </a:txBody>
                  <a:tcPr anchor="ctr">
                    <a:lnL>
                      <a:noFill/>
                    </a:lnL>
                    <a:lnR>
                      <a:noFill/>
                    </a:lnR>
                    <a:lnT>
                      <a:noFill/>
                    </a:lnT>
                    <a:lnB>
                      <a:noFill/>
                    </a:lnB>
                  </a:tcPr>
                </a:tc>
                <a:tc>
                  <a:txBody>
                    <a:bodyPr/>
                    <a:lstStyle/>
                    <a:p>
                      <a:pPr algn="l" fontAlgn="ctr"/>
                      <a:r>
                        <a:rPr lang="en-US" sz="2000" b="0" i="0" dirty="0">
                          <a:solidFill>
                            <a:srgbClr val="0000FF"/>
                          </a:solidFill>
                          <a:effectLst/>
                          <a:latin typeface="Lato"/>
                        </a:rPr>
                        <a:t>model = Sequential()</a:t>
                      </a:r>
                    </a:p>
                    <a:p>
                      <a:pPr algn="l" fontAlgn="ctr"/>
                      <a:r>
                        <a:rPr lang="en-US" sz="2000" b="0" i="0" dirty="0" err="1">
                          <a:solidFill>
                            <a:srgbClr val="0000FF"/>
                          </a:solidFill>
                          <a:effectLst/>
                          <a:latin typeface="Lato"/>
                        </a:rPr>
                        <a:t>model.add</a:t>
                      </a:r>
                      <a:r>
                        <a:rPr lang="en-US" sz="2000" b="0" i="0" dirty="0">
                          <a:solidFill>
                            <a:srgbClr val="0000FF"/>
                          </a:solidFill>
                          <a:effectLst/>
                          <a:latin typeface="Lato"/>
                        </a:rPr>
                        <a:t>(Dense(5, </a:t>
                      </a:r>
                      <a:r>
                        <a:rPr lang="en-US" sz="2000" b="0" i="0" dirty="0" err="1">
                          <a:solidFill>
                            <a:srgbClr val="0000FF"/>
                          </a:solidFill>
                          <a:effectLst/>
                          <a:latin typeface="Lato"/>
                        </a:rPr>
                        <a:t>input_dim</a:t>
                      </a:r>
                      <a:r>
                        <a:rPr lang="en-US" sz="2000" b="0" i="0" dirty="0">
                          <a:solidFill>
                            <a:srgbClr val="0000FF"/>
                          </a:solidFill>
                          <a:effectLst/>
                          <a:latin typeface="Lato"/>
                        </a:rPr>
                        <a:t>=2))</a:t>
                      </a:r>
                    </a:p>
                    <a:p>
                      <a:pPr algn="l" fontAlgn="ctr"/>
                      <a:r>
                        <a:rPr lang="en-US" sz="2000" b="0" i="0" dirty="0" err="1">
                          <a:solidFill>
                            <a:srgbClr val="0000FF"/>
                          </a:solidFill>
                          <a:effectLst/>
                          <a:latin typeface="Lato"/>
                        </a:rPr>
                        <a:t>model.add</a:t>
                      </a:r>
                      <a:r>
                        <a:rPr lang="en-US" sz="2000" b="0" i="0" dirty="0">
                          <a:solidFill>
                            <a:srgbClr val="0000FF"/>
                          </a:solidFill>
                          <a:effectLst/>
                          <a:latin typeface="Lato"/>
                        </a:rPr>
                        <a:t>(Activation('</a:t>
                      </a:r>
                      <a:r>
                        <a:rPr lang="en-US" sz="2000" b="0" i="0" dirty="0" err="1">
                          <a:solidFill>
                            <a:srgbClr val="0000FF"/>
                          </a:solidFill>
                          <a:effectLst/>
                          <a:latin typeface="Lato"/>
                        </a:rPr>
                        <a:t>relu</a:t>
                      </a:r>
                      <a:r>
                        <a:rPr lang="en-US" sz="2000" b="0" i="0" dirty="0">
                          <a:solidFill>
                            <a:srgbClr val="0000FF"/>
                          </a:solidFill>
                          <a:effectLst/>
                          <a:latin typeface="Lato"/>
                        </a:rPr>
                        <a:t>'))</a:t>
                      </a:r>
                    </a:p>
                    <a:p>
                      <a:pPr algn="l" fontAlgn="ctr"/>
                      <a:r>
                        <a:rPr lang="en-US" sz="2000" b="0" i="0" dirty="0" err="1">
                          <a:solidFill>
                            <a:srgbClr val="0000FF"/>
                          </a:solidFill>
                          <a:effectLst/>
                          <a:latin typeface="Lato"/>
                        </a:rPr>
                        <a:t>model.add</a:t>
                      </a:r>
                      <a:r>
                        <a:rPr lang="en-US" sz="2000" b="0" i="0" dirty="0">
                          <a:solidFill>
                            <a:srgbClr val="0000FF"/>
                          </a:solidFill>
                          <a:effectLst/>
                          <a:latin typeface="Lato"/>
                        </a:rPr>
                        <a:t>(Dense(1))</a:t>
                      </a:r>
                    </a:p>
                    <a:p>
                      <a:pPr algn="l" fontAlgn="ctr"/>
                      <a:r>
                        <a:rPr lang="en-US" sz="2000" b="0" i="0" dirty="0" err="1">
                          <a:solidFill>
                            <a:srgbClr val="0000FF"/>
                          </a:solidFill>
                          <a:effectLst/>
                          <a:latin typeface="Lato"/>
                        </a:rPr>
                        <a:t>model.add</a:t>
                      </a:r>
                      <a:r>
                        <a:rPr lang="en-US" sz="2000" b="0" i="0" dirty="0">
                          <a:solidFill>
                            <a:srgbClr val="0000FF"/>
                          </a:solidFill>
                          <a:effectLst/>
                          <a:latin typeface="Lato"/>
                        </a:rPr>
                        <a:t>(Activation('sigmoid’))</a:t>
                      </a:r>
                    </a:p>
                    <a:p>
                      <a:pPr algn="l" fontAlgn="ctr"/>
                      <a:endParaRPr lang="en-US" sz="2000" b="0" i="0" dirty="0">
                        <a:solidFill>
                          <a:srgbClr val="4D4D4C"/>
                        </a:solidFill>
                        <a:effectLst/>
                        <a:latin typeface="Lato"/>
                      </a:endParaRPr>
                    </a:p>
                    <a:p>
                      <a:pPr algn="l" fontAlgn="ctr"/>
                      <a:r>
                        <a:rPr lang="en-US" altLang="zh-CN" sz="2000" b="0" i="0" dirty="0">
                          <a:solidFill>
                            <a:srgbClr val="4D4D4C"/>
                          </a:solidFill>
                          <a:effectLst/>
                          <a:latin typeface="Lato"/>
                        </a:rPr>
                        <a:t>#</a:t>
                      </a:r>
                      <a:r>
                        <a:rPr kumimoji="0" lang="zh-CN" altLang="en-US" sz="2000" b="0" i="0" kern="1200" dirty="0">
                          <a:solidFill>
                            <a:schemeClr val="tx1"/>
                          </a:solidFill>
                          <a:effectLst/>
                          <a:latin typeface="+mn-lt"/>
                          <a:ea typeface="+mn-ea"/>
                          <a:cs typeface="+mn-cs"/>
                        </a:rPr>
                        <a:t>这里我们在之前的基础上添加了两个</a:t>
                      </a:r>
                      <a:r>
                        <a:rPr lang="en-US" altLang="zh-CN" sz="2000" dirty="0"/>
                        <a:t>Activation</a:t>
                      </a:r>
                      <a:r>
                        <a:rPr kumimoji="0" lang="zh-CN" altLang="en-US" sz="2000" b="0" i="0" kern="1200" dirty="0">
                          <a:solidFill>
                            <a:schemeClr val="tx1"/>
                          </a:solidFill>
                          <a:effectLst/>
                          <a:latin typeface="+mn-lt"/>
                          <a:ea typeface="+mn-ea"/>
                          <a:cs typeface="+mn-cs"/>
                        </a:rPr>
                        <a:t>新层，你可以看到层的添加在 </a:t>
                      </a:r>
                      <a:r>
                        <a:rPr kumimoji="0" lang="en-US" altLang="zh-CN" sz="2000" b="0" i="0" kern="1200" dirty="0" err="1">
                          <a:solidFill>
                            <a:schemeClr val="tx1"/>
                          </a:solidFill>
                          <a:effectLst/>
                          <a:latin typeface="+mn-lt"/>
                          <a:ea typeface="+mn-ea"/>
                          <a:cs typeface="+mn-cs"/>
                        </a:rPr>
                        <a:t>Keras</a:t>
                      </a:r>
                      <a:r>
                        <a:rPr kumimoji="0" lang="en-US" altLang="zh-CN" sz="2000" b="0" i="0" kern="1200" dirty="0">
                          <a:solidFill>
                            <a:schemeClr val="tx1"/>
                          </a:solidFill>
                          <a:effectLst/>
                          <a:latin typeface="+mn-lt"/>
                          <a:ea typeface="+mn-ea"/>
                          <a:cs typeface="+mn-cs"/>
                        </a:rPr>
                        <a:t> </a:t>
                      </a:r>
                      <a:r>
                        <a:rPr kumimoji="0" lang="zh-CN" altLang="en-US" sz="2000" b="0" i="0" kern="1200" dirty="0">
                          <a:solidFill>
                            <a:schemeClr val="tx1"/>
                          </a:solidFill>
                          <a:effectLst/>
                          <a:latin typeface="+mn-lt"/>
                          <a:ea typeface="+mn-ea"/>
                          <a:cs typeface="+mn-cs"/>
                        </a:rPr>
                        <a:t>中操作起来是非常简便的。</a:t>
                      </a:r>
                      <a:endParaRPr lang="en-US" sz="2000" b="0" i="0" dirty="0">
                        <a:solidFill>
                          <a:srgbClr val="4D4D4C"/>
                        </a:solidFill>
                        <a:effectLst/>
                        <a:latin typeface="Lato"/>
                      </a:endParaRPr>
                    </a:p>
                  </a:txBody>
                  <a:tcPr anchor="ctr">
                    <a:lnL>
                      <a:noFill/>
                    </a:lnL>
                    <a:lnR>
                      <a:noFill/>
                    </a:lnR>
                    <a:lnT>
                      <a:noFill/>
                    </a:lnT>
                    <a:lnB>
                      <a:noFill/>
                    </a:lnB>
                  </a:tcPr>
                </a:tc>
                <a:extLst>
                  <a:ext uri="{0D108BD9-81ED-4DB2-BD59-A6C34878D82A}">
                    <a16:rowId xmlns:a16="http://schemas.microsoft.com/office/drawing/2014/main" val="1327988192"/>
                  </a:ext>
                </a:extLst>
              </a:tr>
            </a:tbl>
          </a:graphicData>
        </a:graphic>
      </p:graphicFrame>
      <p:sp>
        <p:nvSpPr>
          <p:cNvPr id="6" name="椭圆 5">
            <a:extLst>
              <a:ext uri="{FF2B5EF4-FFF2-40B4-BE49-F238E27FC236}">
                <a16:creationId xmlns:a16="http://schemas.microsoft.com/office/drawing/2014/main" id="{DB443D9F-F087-4A2C-9B45-8D5ABD388937}"/>
              </a:ext>
            </a:extLst>
          </p:cNvPr>
          <p:cNvSpPr/>
          <p:nvPr/>
        </p:nvSpPr>
        <p:spPr>
          <a:xfrm>
            <a:off x="762000" y="453009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A4B6435B-6C7A-424C-9A2B-B85A2E243B50}"/>
              </a:ext>
            </a:extLst>
          </p:cNvPr>
          <p:cNvSpPr/>
          <p:nvPr/>
        </p:nvSpPr>
        <p:spPr>
          <a:xfrm>
            <a:off x="685800" y="57150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E7F08EE5-A70F-4292-B6B5-8B08C13E986E}"/>
              </a:ext>
            </a:extLst>
          </p:cNvPr>
          <p:cNvSpPr/>
          <p:nvPr/>
        </p:nvSpPr>
        <p:spPr>
          <a:xfrm>
            <a:off x="1752600" y="47244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4C6D1418-ACC5-451D-9574-310C011866BD}"/>
              </a:ext>
            </a:extLst>
          </p:cNvPr>
          <p:cNvSpPr/>
          <p:nvPr/>
        </p:nvSpPr>
        <p:spPr>
          <a:xfrm>
            <a:off x="1752600" y="53340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37F0CE4-FF94-4C03-B0E7-D4C682915ECA}"/>
              </a:ext>
            </a:extLst>
          </p:cNvPr>
          <p:cNvSpPr/>
          <p:nvPr/>
        </p:nvSpPr>
        <p:spPr>
          <a:xfrm>
            <a:off x="1752600" y="58674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A10652A7-8AF0-4532-802C-A9E9DFD2E633}"/>
              </a:ext>
            </a:extLst>
          </p:cNvPr>
          <p:cNvSpPr/>
          <p:nvPr/>
        </p:nvSpPr>
        <p:spPr>
          <a:xfrm>
            <a:off x="1752600" y="640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69F85213-9BEC-4CD2-A002-B3A73C42CDCA}"/>
              </a:ext>
            </a:extLst>
          </p:cNvPr>
          <p:cNvSpPr/>
          <p:nvPr/>
        </p:nvSpPr>
        <p:spPr>
          <a:xfrm>
            <a:off x="1755183" y="403098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059E940A-2280-4C8C-BAD4-1C983D6ADA5B}"/>
              </a:ext>
            </a:extLst>
          </p:cNvPr>
          <p:cNvSpPr/>
          <p:nvPr/>
        </p:nvSpPr>
        <p:spPr>
          <a:xfrm>
            <a:off x="2895600" y="50292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2C8A39FD-39AE-431C-A42C-E49784105C73}"/>
              </a:ext>
            </a:extLst>
          </p:cNvPr>
          <p:cNvCxnSpPr>
            <a:cxnSpLocks/>
            <a:stCxn id="6" idx="7"/>
            <a:endCxn id="20" idx="2"/>
          </p:cNvCxnSpPr>
          <p:nvPr/>
        </p:nvCxnSpPr>
        <p:spPr>
          <a:xfrm flipV="1">
            <a:off x="1022163" y="4183380"/>
            <a:ext cx="733020" cy="3913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865BBAA-5F2E-4FC0-B9C9-34765DDBF036}"/>
              </a:ext>
            </a:extLst>
          </p:cNvPr>
          <p:cNvCxnSpPr>
            <a:cxnSpLocks/>
            <a:stCxn id="6" idx="7"/>
            <a:endCxn id="16" idx="2"/>
          </p:cNvCxnSpPr>
          <p:nvPr/>
        </p:nvCxnSpPr>
        <p:spPr>
          <a:xfrm>
            <a:off x="1022163" y="4574727"/>
            <a:ext cx="730437" cy="3020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EA2CC7E-EEC9-4984-9579-6618D4F7602A}"/>
              </a:ext>
            </a:extLst>
          </p:cNvPr>
          <p:cNvCxnSpPr>
            <a:stCxn id="6" idx="6"/>
            <a:endCxn id="17" idx="2"/>
          </p:cNvCxnSpPr>
          <p:nvPr/>
        </p:nvCxnSpPr>
        <p:spPr>
          <a:xfrm>
            <a:off x="1066800" y="4682490"/>
            <a:ext cx="685800" cy="803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AB114D2A-E247-4FE1-A6CA-9B16A605B2A7}"/>
              </a:ext>
            </a:extLst>
          </p:cNvPr>
          <p:cNvCxnSpPr>
            <a:stCxn id="6" idx="5"/>
            <a:endCxn id="18" idx="3"/>
          </p:cNvCxnSpPr>
          <p:nvPr/>
        </p:nvCxnSpPr>
        <p:spPr>
          <a:xfrm>
            <a:off x="1022163" y="4790253"/>
            <a:ext cx="775074" cy="1337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A60E324-D534-4A23-B508-BDD7FF90D6E8}"/>
              </a:ext>
            </a:extLst>
          </p:cNvPr>
          <p:cNvCxnSpPr>
            <a:stCxn id="6" idx="5"/>
            <a:endCxn id="19" idx="1"/>
          </p:cNvCxnSpPr>
          <p:nvPr/>
        </p:nvCxnSpPr>
        <p:spPr>
          <a:xfrm>
            <a:off x="1022163" y="4790253"/>
            <a:ext cx="775074" cy="16551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CDFFB21-E056-44C2-9A1C-21247C386D06}"/>
              </a:ext>
            </a:extLst>
          </p:cNvPr>
          <p:cNvCxnSpPr>
            <a:stCxn id="12" idx="6"/>
            <a:endCxn id="20" idx="2"/>
          </p:cNvCxnSpPr>
          <p:nvPr/>
        </p:nvCxnSpPr>
        <p:spPr>
          <a:xfrm flipV="1">
            <a:off x="990600" y="4183380"/>
            <a:ext cx="764583" cy="1684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16A06AEE-EC6D-4039-9D3E-8A2E3DE4D671}"/>
              </a:ext>
            </a:extLst>
          </p:cNvPr>
          <p:cNvCxnSpPr>
            <a:stCxn id="12" idx="6"/>
            <a:endCxn id="16" idx="2"/>
          </p:cNvCxnSpPr>
          <p:nvPr/>
        </p:nvCxnSpPr>
        <p:spPr>
          <a:xfrm flipV="1">
            <a:off x="990600" y="4876800"/>
            <a:ext cx="7620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208161E-34B7-4102-AC63-5B2E03C834D2}"/>
              </a:ext>
            </a:extLst>
          </p:cNvPr>
          <p:cNvCxnSpPr>
            <a:stCxn id="12" idx="6"/>
            <a:endCxn id="17" idx="2"/>
          </p:cNvCxnSpPr>
          <p:nvPr/>
        </p:nvCxnSpPr>
        <p:spPr>
          <a:xfrm flipV="1">
            <a:off x="990600" y="5486400"/>
            <a:ext cx="762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BD867BCE-EA5D-453F-A7AB-E5E575F08439}"/>
              </a:ext>
            </a:extLst>
          </p:cNvPr>
          <p:cNvCxnSpPr>
            <a:stCxn id="12" idx="5"/>
            <a:endCxn id="18" idx="2"/>
          </p:cNvCxnSpPr>
          <p:nvPr/>
        </p:nvCxnSpPr>
        <p:spPr>
          <a:xfrm>
            <a:off x="945963" y="5975163"/>
            <a:ext cx="806637" cy="44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23E4F9F-4515-4BD7-A673-65824BD3C6B3}"/>
              </a:ext>
            </a:extLst>
          </p:cNvPr>
          <p:cNvCxnSpPr>
            <a:stCxn id="12" idx="5"/>
            <a:endCxn id="19" idx="1"/>
          </p:cNvCxnSpPr>
          <p:nvPr/>
        </p:nvCxnSpPr>
        <p:spPr>
          <a:xfrm>
            <a:off x="945963" y="5975163"/>
            <a:ext cx="851274" cy="4702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72514181-3011-4DFA-BAD6-C9ED798ED91F}"/>
              </a:ext>
            </a:extLst>
          </p:cNvPr>
          <p:cNvCxnSpPr>
            <a:endCxn id="21" idx="1"/>
          </p:cNvCxnSpPr>
          <p:nvPr/>
        </p:nvCxnSpPr>
        <p:spPr>
          <a:xfrm>
            <a:off x="2133600" y="4191000"/>
            <a:ext cx="806637" cy="882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757D280E-3755-49D3-BC5A-0F80D692286E}"/>
              </a:ext>
            </a:extLst>
          </p:cNvPr>
          <p:cNvCxnSpPr>
            <a:stCxn id="16" idx="6"/>
            <a:endCxn id="21" idx="1"/>
          </p:cNvCxnSpPr>
          <p:nvPr/>
        </p:nvCxnSpPr>
        <p:spPr>
          <a:xfrm>
            <a:off x="2057400" y="4876800"/>
            <a:ext cx="882837" cy="197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21260F17-2337-4739-B223-EBFDC3DF269C}"/>
              </a:ext>
            </a:extLst>
          </p:cNvPr>
          <p:cNvCxnSpPr>
            <a:stCxn id="17" idx="6"/>
            <a:endCxn id="21" idx="2"/>
          </p:cNvCxnSpPr>
          <p:nvPr/>
        </p:nvCxnSpPr>
        <p:spPr>
          <a:xfrm flipV="1">
            <a:off x="2057400" y="5181600"/>
            <a:ext cx="8382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3E661C8D-73A4-4A10-9FBC-44C8E19AA921}"/>
              </a:ext>
            </a:extLst>
          </p:cNvPr>
          <p:cNvCxnSpPr>
            <a:stCxn id="18" idx="6"/>
            <a:endCxn id="21" idx="2"/>
          </p:cNvCxnSpPr>
          <p:nvPr/>
        </p:nvCxnSpPr>
        <p:spPr>
          <a:xfrm flipV="1">
            <a:off x="2057400" y="5181600"/>
            <a:ext cx="838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FD60A3F-2410-4B98-B304-5F4A86881DC6}"/>
              </a:ext>
            </a:extLst>
          </p:cNvPr>
          <p:cNvCxnSpPr>
            <a:stCxn id="19" idx="6"/>
            <a:endCxn id="21" idx="2"/>
          </p:cNvCxnSpPr>
          <p:nvPr/>
        </p:nvCxnSpPr>
        <p:spPr>
          <a:xfrm flipV="1">
            <a:off x="2057400" y="5181600"/>
            <a:ext cx="838200" cy="137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3249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AB2366-8F76-448D-9CFB-0D48B1725354}"/>
              </a:ext>
            </a:extLst>
          </p:cNvPr>
          <p:cNvSpPr>
            <a:spLocks noGrp="1"/>
          </p:cNvSpPr>
          <p:nvPr>
            <p:ph type="title"/>
          </p:nvPr>
        </p:nvSpPr>
        <p:spPr>
          <a:xfrm>
            <a:off x="304800" y="457200"/>
            <a:ext cx="8229600" cy="1066800"/>
          </a:xfrm>
        </p:spPr>
        <p:txBody>
          <a:bodyPr/>
          <a:lstStyle/>
          <a:p>
            <a:r>
              <a:rPr lang="zh-CN" altLang="en-US" dirty="0"/>
              <a:t>编译模型</a:t>
            </a:r>
          </a:p>
        </p:txBody>
      </p:sp>
      <p:graphicFrame>
        <p:nvGraphicFramePr>
          <p:cNvPr id="3" name="表格 2">
            <a:extLst>
              <a:ext uri="{FF2B5EF4-FFF2-40B4-BE49-F238E27FC236}">
                <a16:creationId xmlns:a16="http://schemas.microsoft.com/office/drawing/2014/main" id="{161CB8A0-3F1D-4B31-B4FC-63DB7470F71B}"/>
              </a:ext>
            </a:extLst>
          </p:cNvPr>
          <p:cNvGraphicFramePr>
            <a:graphicFrameLocks noGrp="1"/>
          </p:cNvGraphicFramePr>
          <p:nvPr/>
        </p:nvGraphicFramePr>
        <p:xfrm>
          <a:off x="-71680" y="1455420"/>
          <a:ext cx="9672879" cy="604546"/>
        </p:xfrm>
        <a:graphic>
          <a:graphicData uri="http://schemas.openxmlformats.org/drawingml/2006/table">
            <a:tbl>
              <a:tblPr/>
              <a:tblGrid>
                <a:gridCol w="268691">
                  <a:extLst>
                    <a:ext uri="{9D8B030D-6E8A-4147-A177-3AD203B41FA5}">
                      <a16:colId xmlns:a16="http://schemas.microsoft.com/office/drawing/2014/main" val="1813780050"/>
                    </a:ext>
                  </a:extLst>
                </a:gridCol>
                <a:gridCol w="9404188">
                  <a:extLst>
                    <a:ext uri="{9D8B030D-6E8A-4147-A177-3AD203B41FA5}">
                      <a16:colId xmlns:a16="http://schemas.microsoft.com/office/drawing/2014/main" val="3756771838"/>
                    </a:ext>
                  </a:extLst>
                </a:gridCol>
              </a:tblGrid>
              <a:tr h="604546">
                <a:tc>
                  <a:txBody>
                    <a:bodyPr/>
                    <a:lstStyle/>
                    <a:p>
                      <a:pPr algn="l" fontAlgn="ctr"/>
                      <a:endParaRPr lang="en-US" altLang="zh-CN" sz="2400" b="0" i="0" dirty="0">
                        <a:solidFill>
                          <a:srgbClr val="4D4D4C"/>
                        </a:solidFill>
                        <a:effectLst/>
                        <a:latin typeface="Lato"/>
                      </a:endParaRPr>
                    </a:p>
                  </a:txBody>
                  <a:tcPr anchor="ctr">
                    <a:lnL>
                      <a:noFill/>
                    </a:lnL>
                    <a:lnR>
                      <a:noFill/>
                    </a:lnR>
                    <a:lnT>
                      <a:noFill/>
                    </a:lnT>
                    <a:lnB>
                      <a:noFill/>
                    </a:lnB>
                  </a:tcPr>
                </a:tc>
                <a:tc>
                  <a:txBody>
                    <a:bodyPr/>
                    <a:lstStyle/>
                    <a:p>
                      <a:pPr algn="l" fontAlgn="ctr"/>
                      <a:r>
                        <a:rPr lang="en-US" sz="2400" b="0" i="0" dirty="0" err="1">
                          <a:solidFill>
                            <a:srgbClr val="0000FF"/>
                          </a:solidFill>
                          <a:effectLst/>
                          <a:latin typeface="Lato"/>
                        </a:rPr>
                        <a:t>model.compile</a:t>
                      </a:r>
                      <a:r>
                        <a:rPr lang="en-US" sz="2400" b="0" i="0" dirty="0">
                          <a:solidFill>
                            <a:srgbClr val="0000FF"/>
                          </a:solidFill>
                          <a:effectLst/>
                          <a:latin typeface="Lato"/>
                        </a:rPr>
                        <a:t>(optimizer='</a:t>
                      </a:r>
                      <a:r>
                        <a:rPr lang="en-US" sz="2400" b="0" i="0" dirty="0" err="1">
                          <a:solidFill>
                            <a:srgbClr val="0000FF"/>
                          </a:solidFill>
                          <a:effectLst/>
                          <a:latin typeface="Lato"/>
                        </a:rPr>
                        <a:t>sgd</a:t>
                      </a:r>
                      <a:r>
                        <a:rPr lang="en-US" sz="2400" b="0" i="0" dirty="0">
                          <a:solidFill>
                            <a:srgbClr val="0000FF"/>
                          </a:solidFill>
                          <a:effectLst/>
                          <a:latin typeface="Lato"/>
                        </a:rPr>
                        <a:t>', loss='</a:t>
                      </a:r>
                      <a:r>
                        <a:rPr lang="en-US" sz="2400" b="0" i="0" dirty="0" err="1">
                          <a:solidFill>
                            <a:srgbClr val="0000FF"/>
                          </a:solidFill>
                          <a:effectLst/>
                          <a:latin typeface="Lato"/>
                        </a:rPr>
                        <a:t>mse</a:t>
                      </a:r>
                      <a:r>
                        <a:rPr lang="en-US" sz="2400" b="0" i="0" dirty="0">
                          <a:solidFill>
                            <a:srgbClr val="0000FF"/>
                          </a:solidFill>
                          <a:effectLst/>
                          <a:latin typeface="Lato"/>
                        </a:rPr>
                        <a:t>', metrics=['accuracy'])</a:t>
                      </a:r>
                    </a:p>
                  </a:txBody>
                  <a:tcPr anchor="ctr">
                    <a:lnL>
                      <a:noFill/>
                    </a:lnL>
                    <a:lnR>
                      <a:noFill/>
                    </a:lnR>
                    <a:lnT>
                      <a:noFill/>
                    </a:lnT>
                    <a:lnB>
                      <a:noFill/>
                    </a:lnB>
                  </a:tcPr>
                </a:tc>
                <a:extLst>
                  <a:ext uri="{0D108BD9-81ED-4DB2-BD59-A6C34878D82A}">
                    <a16:rowId xmlns:a16="http://schemas.microsoft.com/office/drawing/2014/main" val="3414859161"/>
                  </a:ext>
                </a:extLst>
              </a:tr>
            </a:tbl>
          </a:graphicData>
        </a:graphic>
      </p:graphicFrame>
      <p:sp>
        <p:nvSpPr>
          <p:cNvPr id="4" name="文本框 3">
            <a:extLst>
              <a:ext uri="{FF2B5EF4-FFF2-40B4-BE49-F238E27FC236}">
                <a16:creationId xmlns:a16="http://schemas.microsoft.com/office/drawing/2014/main" id="{44034FC7-7DD5-47E0-8A19-03349BF35A23}"/>
              </a:ext>
            </a:extLst>
          </p:cNvPr>
          <p:cNvSpPr txBox="1"/>
          <p:nvPr/>
        </p:nvSpPr>
        <p:spPr>
          <a:xfrm>
            <a:off x="228600" y="2133600"/>
            <a:ext cx="8305800" cy="4031873"/>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t>定义好模型之后我们需要通过编译（</a:t>
            </a:r>
            <a:r>
              <a:rPr lang="en-US" altLang="zh-CN" sz="2400" dirty="0"/>
              <a:t>compile</a:t>
            </a:r>
            <a:r>
              <a:rPr lang="zh-CN" altLang="en-US" sz="2400" dirty="0"/>
              <a:t>）来对学习过程进行配置，我们可以为模型的编译指定各类参数包括：优化器</a:t>
            </a:r>
            <a:r>
              <a:rPr lang="en-US" altLang="zh-CN" sz="2400" dirty="0"/>
              <a:t>optimizer</a:t>
            </a:r>
            <a:r>
              <a:rPr lang="zh-CN" altLang="en-US" sz="2400" dirty="0"/>
              <a:t>，损失函数</a:t>
            </a:r>
            <a:r>
              <a:rPr lang="en-US" altLang="zh-CN" sz="2400" dirty="0"/>
              <a:t>loss</a:t>
            </a:r>
            <a:r>
              <a:rPr lang="zh-CN" altLang="en-US" sz="2400" dirty="0"/>
              <a:t>，评估指标</a:t>
            </a:r>
            <a:r>
              <a:rPr lang="en-US" altLang="zh-CN" sz="2400" dirty="0"/>
              <a:t>metrics</a:t>
            </a:r>
            <a:r>
              <a:rPr lang="zh-CN" altLang="en-US" sz="2400" dirty="0"/>
              <a:t>。</a:t>
            </a:r>
            <a:endParaRPr lang="en-US" altLang="zh-CN" sz="2400" dirty="0"/>
          </a:p>
          <a:p>
            <a:pPr marL="285750" indent="-285750">
              <a:buFont typeface="Arial" panose="020B0604020202020204" pitchFamily="34" charset="0"/>
              <a:buChar char="•"/>
            </a:pPr>
            <a:endParaRPr lang="en-US" altLang="zh-CN" sz="2400" dirty="0"/>
          </a:p>
          <a:p>
            <a:pPr marL="800100" lvl="1" indent="-342900">
              <a:buFont typeface="Wingdings" panose="05000000000000000000" pitchFamily="2" charset="2"/>
              <a:buChar char="Ø"/>
            </a:pPr>
            <a:r>
              <a:rPr lang="en-US" altLang="zh-CN" sz="2000" dirty="0"/>
              <a:t>optimizer: </a:t>
            </a:r>
            <a:r>
              <a:rPr lang="zh-CN" altLang="en-US" sz="2000" dirty="0"/>
              <a:t>字符串（优化器名）</a:t>
            </a:r>
            <a:endParaRPr lang="en-US" altLang="zh-CN" sz="2000" dirty="0"/>
          </a:p>
          <a:p>
            <a:pPr marL="800100" lvl="1" indent="-342900">
              <a:buFont typeface="Wingdings" panose="05000000000000000000" pitchFamily="2" charset="2"/>
              <a:buChar char="Ø"/>
            </a:pPr>
            <a:endParaRPr lang="en-US" altLang="zh-CN" sz="2000" dirty="0"/>
          </a:p>
          <a:p>
            <a:pPr marL="800100" lvl="1" indent="-342900">
              <a:buFont typeface="Wingdings" panose="05000000000000000000" pitchFamily="2" charset="2"/>
              <a:buChar char="Ø"/>
            </a:pPr>
            <a:r>
              <a:rPr lang="en-US" altLang="zh-CN" sz="2000" dirty="0"/>
              <a:t>loss: </a:t>
            </a:r>
            <a:r>
              <a:rPr lang="zh-CN" altLang="en-US" sz="2000" dirty="0"/>
              <a:t>字符串（目标函数名）或目标函数</a:t>
            </a:r>
            <a:endParaRPr lang="en-US" altLang="zh-CN" sz="2000" dirty="0"/>
          </a:p>
          <a:p>
            <a:pPr marL="800100" lvl="1" indent="-342900">
              <a:buFont typeface="Wingdings" panose="05000000000000000000" pitchFamily="2" charset="2"/>
              <a:buChar char="Ø"/>
            </a:pPr>
            <a:endParaRPr lang="en-US" altLang="zh-CN" sz="2000" dirty="0"/>
          </a:p>
          <a:p>
            <a:pPr marL="800100" lvl="1" indent="-342900">
              <a:buFont typeface="Wingdings" panose="05000000000000000000" pitchFamily="2" charset="2"/>
              <a:buChar char="Ø"/>
            </a:pPr>
            <a:r>
              <a:rPr lang="en-US" altLang="zh-CN" sz="2000" dirty="0"/>
              <a:t>metrics: </a:t>
            </a:r>
            <a:r>
              <a:rPr lang="zh-CN" altLang="en-US" sz="2000" dirty="0"/>
              <a:t>在训练和测试期间的模型评估标准。 通常你会使用 </a:t>
            </a:r>
            <a:r>
              <a:rPr lang="en-US" altLang="zh-CN" sz="2000" dirty="0"/>
              <a:t>metrics = ['accuracy']</a:t>
            </a:r>
            <a:r>
              <a:rPr lang="zh-CN" altLang="en-US" sz="2000" dirty="0"/>
              <a:t>。 要为多输出模型的不同输出指定不同的评估标准， 还可以传递一个字典，如 </a:t>
            </a:r>
            <a:r>
              <a:rPr lang="en-US" altLang="zh-CN" sz="2000" dirty="0"/>
              <a:t>metrics = {'</a:t>
            </a:r>
            <a:r>
              <a:rPr lang="en-US" altLang="zh-CN" sz="2000" dirty="0" err="1"/>
              <a:t>output_a</a:t>
            </a:r>
            <a:r>
              <a:rPr lang="en-US" altLang="zh-CN" sz="2000" dirty="0"/>
              <a:t>'</a:t>
            </a:r>
            <a:r>
              <a:rPr lang="zh-CN" altLang="en-US" sz="2000" dirty="0"/>
              <a:t>：</a:t>
            </a:r>
            <a:r>
              <a:rPr lang="en-US" altLang="zh-CN" sz="2000" dirty="0"/>
              <a:t>'accuracy'}</a:t>
            </a:r>
            <a:r>
              <a:rPr lang="zh-CN" altLang="en-US" sz="2000" dirty="0"/>
              <a:t>。</a:t>
            </a:r>
          </a:p>
        </p:txBody>
      </p:sp>
    </p:spTree>
    <p:extLst>
      <p:ext uri="{BB962C8B-B14F-4D97-AF65-F5344CB8AC3E}">
        <p14:creationId xmlns:p14="http://schemas.microsoft.com/office/powerpoint/2010/main" val="1106526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AB2366-8F76-448D-9CFB-0D48B1725354}"/>
              </a:ext>
            </a:extLst>
          </p:cNvPr>
          <p:cNvSpPr>
            <a:spLocks noGrp="1"/>
          </p:cNvSpPr>
          <p:nvPr>
            <p:ph type="title"/>
          </p:nvPr>
        </p:nvSpPr>
        <p:spPr>
          <a:xfrm>
            <a:off x="304800" y="457200"/>
            <a:ext cx="8229600" cy="1066800"/>
          </a:xfrm>
        </p:spPr>
        <p:txBody>
          <a:bodyPr/>
          <a:lstStyle/>
          <a:p>
            <a:r>
              <a:rPr lang="zh-CN" altLang="en-US" dirty="0"/>
              <a:t>训练模型</a:t>
            </a:r>
          </a:p>
        </p:txBody>
      </p:sp>
      <p:sp>
        <p:nvSpPr>
          <p:cNvPr id="4" name="文本框 3">
            <a:extLst>
              <a:ext uri="{FF2B5EF4-FFF2-40B4-BE49-F238E27FC236}">
                <a16:creationId xmlns:a16="http://schemas.microsoft.com/office/drawing/2014/main" id="{44034FC7-7DD5-47E0-8A19-03349BF35A23}"/>
              </a:ext>
            </a:extLst>
          </p:cNvPr>
          <p:cNvSpPr txBox="1"/>
          <p:nvPr/>
        </p:nvSpPr>
        <p:spPr>
          <a:xfrm>
            <a:off x="304800" y="2362200"/>
            <a:ext cx="8305800" cy="4339650"/>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t>编译后的模型就可开始训练（</a:t>
            </a:r>
            <a:r>
              <a:rPr lang="en-US" altLang="zh-CN" sz="2400" dirty="0"/>
              <a:t>fit</a:t>
            </a:r>
            <a:r>
              <a:rPr lang="zh-CN" altLang="en-US" sz="2400" dirty="0"/>
              <a:t>）了，</a:t>
            </a:r>
            <a:r>
              <a:rPr lang="en-US" altLang="zh-CN" sz="2400" dirty="0"/>
              <a:t>fit </a:t>
            </a:r>
            <a:r>
              <a:rPr lang="zh-CN" altLang="en-US" sz="2400" dirty="0"/>
              <a:t>的过程可以简单的理解为就是通过测试数据来确定神经元间连接权重（</a:t>
            </a:r>
            <a:r>
              <a:rPr lang="en-US" altLang="zh-CN" sz="2400" dirty="0"/>
              <a:t>weight</a:t>
            </a:r>
            <a:r>
              <a:rPr lang="zh-CN" altLang="en-US" sz="2400" dirty="0"/>
              <a:t>）的过程。</a:t>
            </a:r>
            <a:endParaRPr lang="en-US" altLang="zh-CN" sz="2400" dirty="0"/>
          </a:p>
          <a:p>
            <a:pPr marL="342900" indent="-342900">
              <a:buFont typeface="Arial" panose="020B0604020202020204" pitchFamily="34" charset="0"/>
              <a:buChar char="•"/>
            </a:pPr>
            <a:endParaRPr lang="en-US" altLang="zh-CN" sz="2400" dirty="0"/>
          </a:p>
          <a:p>
            <a:pPr marL="800100" lvl="1" indent="-342900">
              <a:buFont typeface="Wingdings" panose="05000000000000000000" pitchFamily="2" charset="2"/>
              <a:buChar char="Ø"/>
            </a:pPr>
            <a:r>
              <a:rPr lang="en-US" altLang="zh-CN" sz="2000" dirty="0"/>
              <a:t>x: </a:t>
            </a:r>
            <a:r>
              <a:rPr lang="zh-CN" altLang="en-US" sz="2000" dirty="0"/>
              <a:t>训练数据的 </a:t>
            </a:r>
            <a:r>
              <a:rPr lang="en-US" altLang="zh-CN" sz="2000" dirty="0" err="1"/>
              <a:t>Numpy</a:t>
            </a:r>
            <a:r>
              <a:rPr lang="en-US" altLang="zh-CN" sz="2000" dirty="0"/>
              <a:t> </a:t>
            </a:r>
            <a:r>
              <a:rPr lang="zh-CN" altLang="en-US" sz="2000" dirty="0"/>
              <a:t>数组</a:t>
            </a:r>
            <a:r>
              <a:rPr lang="en-US" altLang="zh-CN" sz="2000" dirty="0"/>
              <a:t>;</a:t>
            </a:r>
          </a:p>
          <a:p>
            <a:pPr marL="800100" lvl="1" indent="-342900">
              <a:buFont typeface="Wingdings" panose="05000000000000000000" pitchFamily="2" charset="2"/>
              <a:buChar char="Ø"/>
            </a:pPr>
            <a:endParaRPr lang="zh-CN" altLang="en-US" sz="2000" dirty="0"/>
          </a:p>
          <a:p>
            <a:pPr marL="800100" lvl="1" indent="-342900">
              <a:buFont typeface="Wingdings" panose="05000000000000000000" pitchFamily="2" charset="2"/>
              <a:buChar char="Ø"/>
            </a:pPr>
            <a:r>
              <a:rPr lang="en-US" altLang="zh-CN" sz="2000" dirty="0"/>
              <a:t>y: </a:t>
            </a:r>
            <a:r>
              <a:rPr lang="zh-CN" altLang="en-US" sz="2000" dirty="0"/>
              <a:t>目标（标签）数据的 </a:t>
            </a:r>
            <a:r>
              <a:rPr lang="en-US" altLang="zh-CN" sz="2000" dirty="0" err="1"/>
              <a:t>Numpy</a:t>
            </a:r>
            <a:r>
              <a:rPr lang="en-US" altLang="zh-CN" sz="2000" dirty="0"/>
              <a:t> </a:t>
            </a:r>
            <a:r>
              <a:rPr lang="zh-CN" altLang="en-US" sz="2000" dirty="0"/>
              <a:t>数组</a:t>
            </a:r>
            <a:endParaRPr lang="en-US" altLang="zh-CN" sz="2000" dirty="0"/>
          </a:p>
          <a:p>
            <a:pPr lvl="1"/>
            <a:endParaRPr lang="zh-CN" altLang="en-US" sz="2000" dirty="0"/>
          </a:p>
          <a:p>
            <a:pPr marL="800100" lvl="1" indent="-342900">
              <a:buFont typeface="Wingdings" panose="05000000000000000000" pitchFamily="2" charset="2"/>
              <a:buChar char="Ø"/>
            </a:pPr>
            <a:r>
              <a:rPr lang="en-US" altLang="zh-CN" sz="2000" dirty="0" err="1"/>
              <a:t>batch_size</a:t>
            </a:r>
            <a:r>
              <a:rPr lang="en-US" altLang="zh-CN" sz="2000" dirty="0"/>
              <a:t>: </a:t>
            </a:r>
            <a:r>
              <a:rPr lang="zh-CN" altLang="en-US" sz="2000" dirty="0"/>
              <a:t>整数或 </a:t>
            </a:r>
            <a:r>
              <a:rPr lang="en-US" altLang="zh-CN" sz="2000" dirty="0"/>
              <a:t>None</a:t>
            </a:r>
            <a:r>
              <a:rPr lang="zh-CN" altLang="en-US" sz="2000" dirty="0"/>
              <a:t>。每次梯度更新的样本数。如果未指定，默认为 </a:t>
            </a:r>
            <a:r>
              <a:rPr lang="en-US" altLang="zh-CN" sz="2000" dirty="0"/>
              <a:t>32</a:t>
            </a:r>
            <a:r>
              <a:rPr lang="zh-CN" altLang="en-US" sz="2000" dirty="0"/>
              <a:t>。</a:t>
            </a:r>
            <a:endParaRPr lang="en-US" altLang="zh-CN" sz="2000" dirty="0"/>
          </a:p>
          <a:p>
            <a:pPr marL="800100" lvl="1" indent="-342900">
              <a:buFont typeface="Wingdings" panose="05000000000000000000" pitchFamily="2" charset="2"/>
              <a:buChar char="Ø"/>
            </a:pPr>
            <a:endParaRPr lang="zh-CN" altLang="en-US" sz="2000" dirty="0"/>
          </a:p>
          <a:p>
            <a:pPr marL="800100" lvl="1" indent="-342900">
              <a:buFont typeface="Wingdings" panose="05000000000000000000" pitchFamily="2" charset="2"/>
              <a:buChar char="Ø"/>
            </a:pPr>
            <a:r>
              <a:rPr lang="en-US" altLang="zh-CN" sz="2000" dirty="0"/>
              <a:t>epochs: </a:t>
            </a:r>
            <a:r>
              <a:rPr lang="zh-CN" altLang="en-US" sz="2000" dirty="0"/>
              <a:t>整数。训练模型迭代轮次。一个轮次是在整个 </a:t>
            </a:r>
            <a:r>
              <a:rPr lang="en-US" altLang="zh-CN" sz="2000" dirty="0"/>
              <a:t>x </a:t>
            </a:r>
            <a:r>
              <a:rPr lang="zh-CN" altLang="en-US" sz="2000" dirty="0"/>
              <a:t>和 </a:t>
            </a:r>
            <a:r>
              <a:rPr lang="en-US" altLang="zh-CN" sz="2000" dirty="0"/>
              <a:t>y </a:t>
            </a:r>
            <a:r>
              <a:rPr lang="zh-CN" altLang="en-US" sz="2000" dirty="0"/>
              <a:t>上的一轮迭代。</a:t>
            </a:r>
          </a:p>
        </p:txBody>
      </p:sp>
      <p:graphicFrame>
        <p:nvGraphicFramePr>
          <p:cNvPr id="5" name="表格 4">
            <a:extLst>
              <a:ext uri="{FF2B5EF4-FFF2-40B4-BE49-F238E27FC236}">
                <a16:creationId xmlns:a16="http://schemas.microsoft.com/office/drawing/2014/main" id="{03CA5522-9206-45B3-94F8-7C5965595036}"/>
              </a:ext>
            </a:extLst>
          </p:cNvPr>
          <p:cNvGraphicFramePr>
            <a:graphicFrameLocks noGrp="1"/>
          </p:cNvGraphicFramePr>
          <p:nvPr/>
        </p:nvGraphicFramePr>
        <p:xfrm>
          <a:off x="381000" y="1524000"/>
          <a:ext cx="8229600" cy="457200"/>
        </p:xfrm>
        <a:graphic>
          <a:graphicData uri="http://schemas.openxmlformats.org/drawingml/2006/table">
            <a:tbl>
              <a:tblPr/>
              <a:tblGrid>
                <a:gridCol w="228600">
                  <a:extLst>
                    <a:ext uri="{9D8B030D-6E8A-4147-A177-3AD203B41FA5}">
                      <a16:colId xmlns:a16="http://schemas.microsoft.com/office/drawing/2014/main" val="850543198"/>
                    </a:ext>
                  </a:extLst>
                </a:gridCol>
                <a:gridCol w="8001000">
                  <a:extLst>
                    <a:ext uri="{9D8B030D-6E8A-4147-A177-3AD203B41FA5}">
                      <a16:colId xmlns:a16="http://schemas.microsoft.com/office/drawing/2014/main" val="4041824675"/>
                    </a:ext>
                  </a:extLst>
                </a:gridCol>
              </a:tblGrid>
              <a:tr h="0">
                <a:tc>
                  <a:txBody>
                    <a:bodyPr/>
                    <a:lstStyle/>
                    <a:p>
                      <a:pPr algn="l" fontAlgn="ctr"/>
                      <a:endParaRPr lang="en-US" altLang="zh-CN" sz="2400" b="0" dirty="0">
                        <a:effectLst/>
                      </a:endParaRPr>
                    </a:p>
                  </a:txBody>
                  <a:tcPr anchor="ctr">
                    <a:lnL>
                      <a:noFill/>
                    </a:lnL>
                    <a:lnR>
                      <a:noFill/>
                    </a:lnR>
                    <a:lnT>
                      <a:noFill/>
                    </a:lnT>
                    <a:lnB>
                      <a:noFill/>
                    </a:lnB>
                    <a:solidFill>
                      <a:srgbClr val="F5F5F5"/>
                    </a:solidFill>
                  </a:tcPr>
                </a:tc>
                <a:tc>
                  <a:txBody>
                    <a:bodyPr/>
                    <a:lstStyle/>
                    <a:p>
                      <a:pPr algn="l" fontAlgn="ctr"/>
                      <a:r>
                        <a:rPr lang="en-US" sz="2400" b="0" dirty="0">
                          <a:solidFill>
                            <a:srgbClr val="0000FF"/>
                          </a:solidFill>
                          <a:effectLst/>
                        </a:rPr>
                        <a:t>history = </a:t>
                      </a:r>
                      <a:r>
                        <a:rPr lang="en-US" sz="2400" b="0" dirty="0" err="1">
                          <a:solidFill>
                            <a:srgbClr val="0000FF"/>
                          </a:solidFill>
                          <a:effectLst/>
                        </a:rPr>
                        <a:t>model.fit</a:t>
                      </a:r>
                      <a:r>
                        <a:rPr lang="en-US" sz="2400" b="0" dirty="0">
                          <a:solidFill>
                            <a:srgbClr val="0000FF"/>
                          </a:solidFill>
                          <a:effectLst/>
                        </a:rPr>
                        <a:t>(X, y, </a:t>
                      </a:r>
                      <a:r>
                        <a:rPr lang="en-US" sz="2400" b="0" dirty="0" err="1">
                          <a:solidFill>
                            <a:srgbClr val="0000FF"/>
                          </a:solidFill>
                          <a:effectLst/>
                        </a:rPr>
                        <a:t>batch_size</a:t>
                      </a:r>
                      <a:r>
                        <a:rPr lang="en-US" sz="2400" b="0" dirty="0">
                          <a:solidFill>
                            <a:srgbClr val="0000FF"/>
                          </a:solidFill>
                          <a:effectLst/>
                        </a:rPr>
                        <a:t>=10, </a:t>
                      </a:r>
                      <a:r>
                        <a:rPr lang="en-US" sz="2400" b="0" dirty="0" err="1">
                          <a:solidFill>
                            <a:srgbClr val="0000FF"/>
                          </a:solidFill>
                          <a:effectLst/>
                        </a:rPr>
                        <a:t>nb_epoch</a:t>
                      </a:r>
                      <a:r>
                        <a:rPr lang="en-US" sz="2400" b="0" dirty="0">
                          <a:solidFill>
                            <a:srgbClr val="0000FF"/>
                          </a:solidFill>
                          <a:effectLst/>
                        </a:rPr>
                        <a:t>=100)</a:t>
                      </a:r>
                    </a:p>
                  </a:txBody>
                  <a:tcPr anchor="ctr">
                    <a:lnL>
                      <a:noFill/>
                    </a:lnL>
                    <a:lnR>
                      <a:noFill/>
                    </a:lnR>
                    <a:lnT>
                      <a:noFill/>
                    </a:lnT>
                    <a:lnB>
                      <a:noFill/>
                    </a:lnB>
                    <a:solidFill>
                      <a:srgbClr val="F5F5F5"/>
                    </a:solidFill>
                  </a:tcPr>
                </a:tc>
                <a:extLst>
                  <a:ext uri="{0D108BD9-81ED-4DB2-BD59-A6C34878D82A}">
                    <a16:rowId xmlns:a16="http://schemas.microsoft.com/office/drawing/2014/main" val="3486506792"/>
                  </a:ext>
                </a:extLst>
              </a:tr>
            </a:tbl>
          </a:graphicData>
        </a:graphic>
      </p:graphicFrame>
    </p:spTree>
    <p:extLst>
      <p:ext uri="{BB962C8B-B14F-4D97-AF65-F5344CB8AC3E}">
        <p14:creationId xmlns:p14="http://schemas.microsoft.com/office/powerpoint/2010/main" val="3737361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AB2366-8F76-448D-9CFB-0D48B1725354}"/>
              </a:ext>
            </a:extLst>
          </p:cNvPr>
          <p:cNvSpPr>
            <a:spLocks noGrp="1"/>
          </p:cNvSpPr>
          <p:nvPr>
            <p:ph type="title"/>
          </p:nvPr>
        </p:nvSpPr>
        <p:spPr>
          <a:xfrm>
            <a:off x="304800" y="457200"/>
            <a:ext cx="8229600" cy="1066800"/>
          </a:xfrm>
        </p:spPr>
        <p:txBody>
          <a:bodyPr/>
          <a:lstStyle/>
          <a:p>
            <a:r>
              <a:rPr lang="zh-CN" altLang="en-US" dirty="0"/>
              <a:t>评估模型</a:t>
            </a:r>
          </a:p>
        </p:txBody>
      </p:sp>
      <p:graphicFrame>
        <p:nvGraphicFramePr>
          <p:cNvPr id="3" name="表格 2">
            <a:extLst>
              <a:ext uri="{FF2B5EF4-FFF2-40B4-BE49-F238E27FC236}">
                <a16:creationId xmlns:a16="http://schemas.microsoft.com/office/drawing/2014/main" id="{161CB8A0-3F1D-4B31-B4FC-63DB7470F71B}"/>
              </a:ext>
            </a:extLst>
          </p:cNvPr>
          <p:cNvGraphicFramePr>
            <a:graphicFrameLocks noGrp="1"/>
          </p:cNvGraphicFramePr>
          <p:nvPr/>
        </p:nvGraphicFramePr>
        <p:xfrm>
          <a:off x="381000" y="1676400"/>
          <a:ext cx="8229600" cy="604546"/>
        </p:xfrm>
        <a:graphic>
          <a:graphicData uri="http://schemas.openxmlformats.org/drawingml/2006/table">
            <a:tbl>
              <a:tblPr/>
              <a:tblGrid>
                <a:gridCol w="304800">
                  <a:extLst>
                    <a:ext uri="{9D8B030D-6E8A-4147-A177-3AD203B41FA5}">
                      <a16:colId xmlns:a16="http://schemas.microsoft.com/office/drawing/2014/main" val="1813780050"/>
                    </a:ext>
                  </a:extLst>
                </a:gridCol>
                <a:gridCol w="7924800">
                  <a:extLst>
                    <a:ext uri="{9D8B030D-6E8A-4147-A177-3AD203B41FA5}">
                      <a16:colId xmlns:a16="http://schemas.microsoft.com/office/drawing/2014/main" val="3756771838"/>
                    </a:ext>
                  </a:extLst>
                </a:gridCol>
              </a:tblGrid>
              <a:tr h="604546">
                <a:tc>
                  <a:txBody>
                    <a:bodyPr/>
                    <a:lstStyle/>
                    <a:p>
                      <a:pPr algn="l" fontAlgn="ctr"/>
                      <a:endParaRPr lang="en-US" altLang="zh-CN" sz="2800" b="0" i="0" dirty="0">
                        <a:solidFill>
                          <a:srgbClr val="0000FF"/>
                        </a:solidFill>
                        <a:effectLst/>
                        <a:latin typeface="Lato"/>
                      </a:endParaRPr>
                    </a:p>
                  </a:txBody>
                  <a:tcPr anchor="ctr">
                    <a:lnL>
                      <a:noFill/>
                    </a:lnL>
                    <a:lnR>
                      <a:noFill/>
                    </a:lnR>
                    <a:lnT>
                      <a:noFill/>
                    </a:lnT>
                    <a:lnB>
                      <a:noFill/>
                    </a:lnB>
                  </a:tcPr>
                </a:tc>
                <a:tc>
                  <a:txBody>
                    <a:bodyPr/>
                    <a:lstStyle/>
                    <a:p>
                      <a:pPr algn="l" fontAlgn="ctr"/>
                      <a:r>
                        <a:rPr kumimoji="0" lang="en-US" altLang="zh-CN" sz="2800" b="0" i="0" kern="1200" dirty="0">
                          <a:solidFill>
                            <a:srgbClr val="0000FF"/>
                          </a:solidFill>
                          <a:effectLst/>
                          <a:latin typeface="+mn-lt"/>
                          <a:ea typeface="+mn-ea"/>
                          <a:cs typeface="+mn-cs"/>
                        </a:rPr>
                        <a:t>loss, accuracy = </a:t>
                      </a:r>
                      <a:r>
                        <a:rPr kumimoji="0" lang="en-US" altLang="zh-CN" sz="2800" b="0" i="0" kern="1200" dirty="0" err="1">
                          <a:solidFill>
                            <a:srgbClr val="0000FF"/>
                          </a:solidFill>
                          <a:effectLst/>
                          <a:latin typeface="+mn-lt"/>
                          <a:ea typeface="+mn-ea"/>
                          <a:cs typeface="+mn-cs"/>
                        </a:rPr>
                        <a:t>model.evaluate</a:t>
                      </a:r>
                      <a:r>
                        <a:rPr kumimoji="0" lang="en-US" altLang="zh-CN" sz="2800" b="0" i="0" kern="1200" dirty="0">
                          <a:solidFill>
                            <a:srgbClr val="0000FF"/>
                          </a:solidFill>
                          <a:effectLst/>
                          <a:latin typeface="+mn-lt"/>
                          <a:ea typeface="+mn-ea"/>
                          <a:cs typeface="+mn-cs"/>
                        </a:rPr>
                        <a:t>(X, y)</a:t>
                      </a:r>
                      <a:endParaRPr lang="en-US" sz="2800" b="0" i="0" dirty="0">
                        <a:solidFill>
                          <a:srgbClr val="0000FF"/>
                        </a:solidFill>
                        <a:effectLst/>
                        <a:latin typeface="Lato"/>
                      </a:endParaRPr>
                    </a:p>
                  </a:txBody>
                  <a:tcPr anchor="ctr">
                    <a:lnL>
                      <a:noFill/>
                    </a:lnL>
                    <a:lnR>
                      <a:noFill/>
                    </a:lnR>
                    <a:lnT>
                      <a:noFill/>
                    </a:lnT>
                    <a:lnB>
                      <a:noFill/>
                    </a:lnB>
                  </a:tcPr>
                </a:tc>
                <a:extLst>
                  <a:ext uri="{0D108BD9-81ED-4DB2-BD59-A6C34878D82A}">
                    <a16:rowId xmlns:a16="http://schemas.microsoft.com/office/drawing/2014/main" val="3414859161"/>
                  </a:ext>
                </a:extLst>
              </a:tr>
            </a:tbl>
          </a:graphicData>
        </a:graphic>
      </p:graphicFrame>
      <p:sp>
        <p:nvSpPr>
          <p:cNvPr id="4" name="文本框 3">
            <a:extLst>
              <a:ext uri="{FF2B5EF4-FFF2-40B4-BE49-F238E27FC236}">
                <a16:creationId xmlns:a16="http://schemas.microsoft.com/office/drawing/2014/main" id="{44034FC7-7DD5-47E0-8A19-03349BF35A23}"/>
              </a:ext>
            </a:extLst>
          </p:cNvPr>
          <p:cNvSpPr txBox="1"/>
          <p:nvPr/>
        </p:nvSpPr>
        <p:spPr>
          <a:xfrm>
            <a:off x="266700" y="2667000"/>
            <a:ext cx="8305800" cy="2440668"/>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dirty="0"/>
              <a:t>训练后的模型，我们需要对其性能进行评估，以此来确定训练效果是否达到了我们的预期。</a:t>
            </a:r>
            <a:endParaRPr lang="en-US" altLang="zh-CN" sz="2400" dirty="0"/>
          </a:p>
          <a:p>
            <a:pPr marL="342900" indent="-342900">
              <a:lnSpc>
                <a:spcPct val="130000"/>
              </a:lnSpc>
              <a:buFont typeface="Arial" panose="020B0604020202020204" pitchFamily="34" charset="0"/>
              <a:buChar char="•"/>
            </a:pPr>
            <a:endParaRPr lang="en-US" altLang="zh-CN" sz="2400" dirty="0"/>
          </a:p>
          <a:p>
            <a:pPr marL="800100" lvl="1" indent="-342900">
              <a:lnSpc>
                <a:spcPct val="130000"/>
              </a:lnSpc>
              <a:buFont typeface="Wingdings" panose="05000000000000000000" pitchFamily="2" charset="2"/>
              <a:buChar char="Ø"/>
            </a:pPr>
            <a:r>
              <a:rPr lang="en-US" altLang="zh-CN" sz="2400" dirty="0"/>
              <a:t>evaluate</a:t>
            </a:r>
            <a:r>
              <a:rPr lang="zh-CN" altLang="en-US" sz="2400" dirty="0"/>
              <a:t>方法的参数</a:t>
            </a:r>
            <a:r>
              <a:rPr lang="en-US" altLang="zh-CN" sz="2400" dirty="0" err="1"/>
              <a:t>X,y</a:t>
            </a:r>
            <a:r>
              <a:rPr lang="zh-CN" altLang="en-US" sz="2400" dirty="0"/>
              <a:t>与</a:t>
            </a:r>
            <a:r>
              <a:rPr lang="en-US" altLang="zh-CN" sz="2400" dirty="0"/>
              <a:t>fit</a:t>
            </a:r>
            <a:r>
              <a:rPr lang="zh-CN" altLang="en-US" sz="2400" dirty="0"/>
              <a:t>方法的数据类型是一样的，一般会选择用测试数据进行评估</a:t>
            </a:r>
          </a:p>
        </p:txBody>
      </p:sp>
    </p:spTree>
    <p:extLst>
      <p:ext uri="{BB962C8B-B14F-4D97-AF65-F5344CB8AC3E}">
        <p14:creationId xmlns:p14="http://schemas.microsoft.com/office/powerpoint/2010/main" val="1139462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AB2366-8F76-448D-9CFB-0D48B1725354}"/>
              </a:ext>
            </a:extLst>
          </p:cNvPr>
          <p:cNvSpPr>
            <a:spLocks noGrp="1"/>
          </p:cNvSpPr>
          <p:nvPr>
            <p:ph type="title"/>
          </p:nvPr>
        </p:nvSpPr>
        <p:spPr>
          <a:xfrm>
            <a:off x="304800" y="457200"/>
            <a:ext cx="8229600" cy="1066800"/>
          </a:xfrm>
        </p:spPr>
        <p:txBody>
          <a:bodyPr/>
          <a:lstStyle/>
          <a:p>
            <a:r>
              <a:rPr lang="zh-CN" altLang="en-US" dirty="0"/>
              <a:t>数据预测</a:t>
            </a:r>
          </a:p>
        </p:txBody>
      </p:sp>
      <p:graphicFrame>
        <p:nvGraphicFramePr>
          <p:cNvPr id="3" name="表格 2">
            <a:extLst>
              <a:ext uri="{FF2B5EF4-FFF2-40B4-BE49-F238E27FC236}">
                <a16:creationId xmlns:a16="http://schemas.microsoft.com/office/drawing/2014/main" id="{161CB8A0-3F1D-4B31-B4FC-63DB7470F71B}"/>
              </a:ext>
            </a:extLst>
          </p:cNvPr>
          <p:cNvGraphicFramePr>
            <a:graphicFrameLocks noGrp="1"/>
          </p:cNvGraphicFramePr>
          <p:nvPr>
            <p:extLst>
              <p:ext uri="{D42A27DB-BD31-4B8C-83A1-F6EECF244321}">
                <p14:modId xmlns:p14="http://schemas.microsoft.com/office/powerpoint/2010/main" val="3818646204"/>
              </p:ext>
            </p:extLst>
          </p:nvPr>
        </p:nvGraphicFramePr>
        <p:xfrm>
          <a:off x="381000" y="1676400"/>
          <a:ext cx="8229600" cy="604546"/>
        </p:xfrm>
        <a:graphic>
          <a:graphicData uri="http://schemas.openxmlformats.org/drawingml/2006/table">
            <a:tbl>
              <a:tblPr/>
              <a:tblGrid>
                <a:gridCol w="228600">
                  <a:extLst>
                    <a:ext uri="{9D8B030D-6E8A-4147-A177-3AD203B41FA5}">
                      <a16:colId xmlns:a16="http://schemas.microsoft.com/office/drawing/2014/main" val="1813780050"/>
                    </a:ext>
                  </a:extLst>
                </a:gridCol>
                <a:gridCol w="8001000">
                  <a:extLst>
                    <a:ext uri="{9D8B030D-6E8A-4147-A177-3AD203B41FA5}">
                      <a16:colId xmlns:a16="http://schemas.microsoft.com/office/drawing/2014/main" val="3756771838"/>
                    </a:ext>
                  </a:extLst>
                </a:gridCol>
              </a:tblGrid>
              <a:tr h="604546">
                <a:tc>
                  <a:txBody>
                    <a:bodyPr/>
                    <a:lstStyle/>
                    <a:p>
                      <a:pPr algn="l" fontAlgn="ctr"/>
                      <a:endParaRPr lang="en-US" altLang="zh-CN" sz="2800" b="0" i="0" dirty="0">
                        <a:solidFill>
                          <a:srgbClr val="0000FF"/>
                        </a:solidFill>
                        <a:effectLst/>
                        <a:latin typeface="Lato"/>
                      </a:endParaRPr>
                    </a:p>
                  </a:txBody>
                  <a:tcPr anchor="ctr">
                    <a:lnL>
                      <a:noFill/>
                    </a:lnL>
                    <a:lnR>
                      <a:noFill/>
                    </a:lnR>
                    <a:lnT>
                      <a:noFill/>
                    </a:lnT>
                    <a:lnB>
                      <a:noFill/>
                    </a:lnB>
                  </a:tcPr>
                </a:tc>
                <a:tc>
                  <a:txBody>
                    <a:bodyPr/>
                    <a:lstStyle/>
                    <a:p>
                      <a:pPr algn="l" fontAlgn="ctr"/>
                      <a:r>
                        <a:rPr lang="en-US" altLang="zh-CN" sz="2800" dirty="0">
                          <a:solidFill>
                            <a:srgbClr val="0000FF"/>
                          </a:solidFill>
                        </a:rPr>
                        <a:t>predictions = </a:t>
                      </a:r>
                      <a:r>
                        <a:rPr lang="en-US" altLang="zh-CN" sz="2800" dirty="0" err="1">
                          <a:solidFill>
                            <a:srgbClr val="0000FF"/>
                          </a:solidFill>
                        </a:rPr>
                        <a:t>model.predict</a:t>
                      </a:r>
                      <a:r>
                        <a:rPr lang="en-US" altLang="zh-CN" sz="2800" dirty="0">
                          <a:solidFill>
                            <a:srgbClr val="0000FF"/>
                          </a:solidFill>
                        </a:rPr>
                        <a:t>(x)</a:t>
                      </a:r>
                    </a:p>
                  </a:txBody>
                  <a:tcPr anchor="ctr">
                    <a:lnL>
                      <a:noFill/>
                    </a:lnL>
                    <a:lnR>
                      <a:noFill/>
                    </a:lnR>
                    <a:lnT>
                      <a:noFill/>
                    </a:lnT>
                    <a:lnB>
                      <a:noFill/>
                    </a:lnB>
                  </a:tcPr>
                </a:tc>
                <a:extLst>
                  <a:ext uri="{0D108BD9-81ED-4DB2-BD59-A6C34878D82A}">
                    <a16:rowId xmlns:a16="http://schemas.microsoft.com/office/drawing/2014/main" val="3414859161"/>
                  </a:ext>
                </a:extLst>
              </a:tr>
            </a:tbl>
          </a:graphicData>
        </a:graphic>
      </p:graphicFrame>
      <p:sp>
        <p:nvSpPr>
          <p:cNvPr id="4" name="文本框 3">
            <a:extLst>
              <a:ext uri="{FF2B5EF4-FFF2-40B4-BE49-F238E27FC236}">
                <a16:creationId xmlns:a16="http://schemas.microsoft.com/office/drawing/2014/main" id="{44034FC7-7DD5-47E0-8A19-03349BF35A23}"/>
              </a:ext>
            </a:extLst>
          </p:cNvPr>
          <p:cNvSpPr txBox="1"/>
          <p:nvPr/>
        </p:nvSpPr>
        <p:spPr>
          <a:xfrm>
            <a:off x="285427" y="2590800"/>
            <a:ext cx="8305800" cy="2832057"/>
          </a:xfrm>
          <a:prstGeom prst="rect">
            <a:avLst/>
          </a:prstGeom>
          <a:noFill/>
        </p:spPr>
        <p:txBody>
          <a:bodyPr wrap="square" rtlCol="0">
            <a:spAutoFit/>
          </a:bodyPr>
          <a:lstStyle/>
          <a:p>
            <a:pPr marL="457200" indent="-457200">
              <a:lnSpc>
                <a:spcPct val="130000"/>
              </a:lnSpc>
              <a:buFont typeface="Arial" panose="020B0604020202020204" pitchFamily="34" charset="0"/>
              <a:buChar char="•"/>
            </a:pPr>
            <a:r>
              <a:rPr lang="zh-CN" altLang="en-US" sz="2800" dirty="0"/>
              <a:t>当模型的性能评估达到要求后，我们就可以用训练好的模型在新的数据上进行预测了。</a:t>
            </a:r>
            <a:endParaRPr lang="en-US" altLang="zh-CN" sz="2800" dirty="0"/>
          </a:p>
          <a:p>
            <a:pPr marL="457200" indent="-457200">
              <a:lnSpc>
                <a:spcPct val="130000"/>
              </a:lnSpc>
              <a:buFont typeface="Arial" panose="020B0604020202020204" pitchFamily="34" charset="0"/>
              <a:buChar char="•"/>
            </a:pPr>
            <a:endParaRPr lang="zh-CN" altLang="en-US" sz="2800" dirty="0"/>
          </a:p>
          <a:p>
            <a:pPr marL="914400" lvl="1" indent="-457200">
              <a:lnSpc>
                <a:spcPct val="130000"/>
              </a:lnSpc>
              <a:buFont typeface="Arial" panose="020B0604020202020204" pitchFamily="34" charset="0"/>
              <a:buChar char="•"/>
            </a:pPr>
            <a:r>
              <a:rPr lang="en-US" altLang="zh-CN" sz="2800" dirty="0"/>
              <a:t>predictions</a:t>
            </a:r>
            <a:r>
              <a:rPr lang="zh-CN" altLang="en-US" sz="2800" dirty="0"/>
              <a:t>是预测返回的结果，数据格式与输出层的输出格式相同。</a:t>
            </a:r>
          </a:p>
        </p:txBody>
      </p:sp>
    </p:spTree>
    <p:extLst>
      <p:ext uri="{BB962C8B-B14F-4D97-AF65-F5344CB8AC3E}">
        <p14:creationId xmlns:p14="http://schemas.microsoft.com/office/powerpoint/2010/main" val="1486643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a:xfrm>
            <a:off x="457200" y="406003"/>
            <a:ext cx="8229600" cy="1143000"/>
          </a:xfrm>
        </p:spPr>
        <p:txBody>
          <a:bodyPr/>
          <a:lstStyle/>
          <a:p>
            <a:r>
              <a:rPr lang="zh-CN" altLang="en-US" dirty="0">
                <a:solidFill>
                  <a:srgbClr val="0000FF"/>
                </a:solidFill>
                <a:latin typeface="黑体" panose="02010609060101010101" pitchFamily="49" charset="-122"/>
                <a:ea typeface="黑体" panose="02010609060101010101" pitchFamily="49" charset="-122"/>
              </a:rPr>
              <a:t>梯度下降法</a:t>
            </a:r>
            <a:r>
              <a:rPr lang="en-US" altLang="zh-CN" dirty="0">
                <a:solidFill>
                  <a:srgbClr val="0000FF"/>
                </a:solidFill>
                <a:latin typeface="黑体" panose="02010609060101010101" pitchFamily="49" charset="-122"/>
                <a:ea typeface="黑体" panose="02010609060101010101" pitchFamily="49" charset="-122"/>
              </a:rPr>
              <a:t>——</a:t>
            </a:r>
            <a:r>
              <a:rPr lang="zh-CN" altLang="en-US" dirty="0">
                <a:solidFill>
                  <a:srgbClr val="0000FF"/>
                </a:solidFill>
                <a:latin typeface="黑体" panose="02010609060101010101" pitchFamily="49" charset="-122"/>
                <a:ea typeface="黑体" panose="02010609060101010101" pitchFamily="49" charset="-122"/>
              </a:rPr>
              <a:t>更新权值</a:t>
            </a:r>
            <a:endParaRPr lang="en-US" altLang="x-none" b="1" dirty="0">
              <a:solidFill>
                <a:srgbClr val="0000FF"/>
              </a:solidFill>
              <a:latin typeface="黑体" panose="02010609060101010101" pitchFamily="49" charset="-122"/>
              <a:ea typeface="黑体" panose="02010609060101010101" pitchFamily="49" charset="-122"/>
              <a:cs typeface="Arial" charset="0"/>
            </a:endParaRPr>
          </a:p>
        </p:txBody>
      </p:sp>
      <p:sp>
        <p:nvSpPr>
          <p:cNvPr id="63490" name="Rectangle 3"/>
          <p:cNvSpPr>
            <a:spLocks noGrp="1" noChangeArrowheads="1"/>
          </p:cNvSpPr>
          <p:nvPr>
            <p:ph type="body" sz="half" idx="1"/>
          </p:nvPr>
        </p:nvSpPr>
        <p:spPr>
          <a:xfrm>
            <a:off x="259165" y="1934964"/>
            <a:ext cx="8750297" cy="4114800"/>
          </a:xfrm>
        </p:spPr>
        <p:txBody>
          <a:bodyPr/>
          <a:lstStyle/>
          <a:p>
            <a:pPr eaLnBrk="1" hangingPunct="1"/>
            <a:r>
              <a:rPr lang="en-US" altLang="x-none" sz="2800" dirty="0">
                <a:ea typeface="ＭＳ Ｐゴシック" charset="-128"/>
              </a:rPr>
              <a:t>For a data </a:t>
            </a:r>
            <a:r>
              <a:rPr lang="en-US" altLang="x-none" sz="2800" i="1" dirty="0">
                <a:ea typeface="ＭＳ Ｐゴシック" charset="-128"/>
              </a:rPr>
              <a:t>x = </a:t>
            </a:r>
            <a:r>
              <a:rPr lang="en-US" altLang="x-none" sz="2800" dirty="0">
                <a:ea typeface="ＭＳ Ｐゴシック" charset="-128"/>
              </a:rPr>
              <a:t>(</a:t>
            </a:r>
            <a:r>
              <a:rPr lang="en-US" altLang="x-none" sz="2800" i="1" dirty="0">
                <a:ea typeface="ＭＳ Ｐゴシック" charset="-128"/>
              </a:rPr>
              <a:t>x</a:t>
            </a:r>
            <a:r>
              <a:rPr lang="en-US" altLang="x-none" sz="2800" baseline="-25000" dirty="0">
                <a:ea typeface="ＭＳ Ｐゴシック" charset="-128"/>
              </a:rPr>
              <a:t>1</a:t>
            </a:r>
            <a:r>
              <a:rPr lang="en-US" altLang="x-none" sz="2800" dirty="0">
                <a:ea typeface="ＭＳ Ｐゴシック" charset="-128"/>
              </a:rPr>
              <a:t>,</a:t>
            </a:r>
            <a:r>
              <a:rPr lang="en-US" altLang="x-none" sz="2800" i="1" dirty="0">
                <a:ea typeface="ＭＳ Ｐゴシック" charset="-128"/>
              </a:rPr>
              <a:t>x</a:t>
            </a:r>
            <a:r>
              <a:rPr lang="en-US" altLang="x-none" sz="2800" baseline="-25000" dirty="0">
                <a:ea typeface="ＭＳ Ｐゴシック" charset="-128"/>
              </a:rPr>
              <a:t>2</a:t>
            </a:r>
            <a:r>
              <a:rPr lang="en-US" altLang="x-none" sz="2800" dirty="0">
                <a:ea typeface="ＭＳ Ｐゴシック" charset="-128"/>
              </a:rPr>
              <a:t>,…</a:t>
            </a:r>
            <a:r>
              <a:rPr lang="en-US" altLang="x-none" sz="2800" i="1" dirty="0" err="1">
                <a:ea typeface="ＭＳ Ｐゴシック" charset="-128"/>
              </a:rPr>
              <a:t>x</a:t>
            </a:r>
            <a:r>
              <a:rPr lang="en-US" altLang="x-none" sz="2800" baseline="-25000" dirty="0" err="1">
                <a:ea typeface="ＭＳ Ｐゴシック" charset="-128"/>
              </a:rPr>
              <a:t>d</a:t>
            </a:r>
            <a:r>
              <a:rPr lang="en-US" altLang="x-none" sz="2800" dirty="0">
                <a:ea typeface="ＭＳ Ｐゴシック" charset="-128"/>
              </a:rPr>
              <a:t>), </a:t>
            </a:r>
          </a:p>
          <a:p>
            <a:pPr eaLnBrk="1" hangingPunct="1"/>
            <a:r>
              <a:rPr lang="en-US" altLang="x-none" sz="2800" dirty="0">
                <a:ea typeface="ＭＳ Ｐゴシック" charset="-128"/>
              </a:rPr>
              <a:t>error E =1/2 (y – o)</a:t>
            </a:r>
            <a:r>
              <a:rPr lang="en-US" altLang="x-none" sz="2800" baseline="30000" dirty="0">
                <a:ea typeface="ＭＳ Ｐゴシック" charset="-128"/>
              </a:rPr>
              <a:t>2</a:t>
            </a:r>
            <a:r>
              <a:rPr lang="en-US" altLang="x-none" sz="2800" dirty="0">
                <a:ea typeface="ＭＳ Ｐゴシック" charset="-128"/>
              </a:rPr>
              <a:t> = (</a:t>
            </a:r>
            <a:r>
              <a:rPr lang="en-US" altLang="x-none" sz="2800" i="1" dirty="0">
                <a:ea typeface="ＭＳ Ｐゴシック" charset="-128"/>
              </a:rPr>
              <a:t>y</a:t>
            </a:r>
            <a:r>
              <a:rPr lang="en-US" altLang="x-none" sz="2800" dirty="0">
                <a:ea typeface="ＭＳ Ｐゴシック" charset="-128"/>
              </a:rPr>
              <a:t> – </a:t>
            </a:r>
            <a:r>
              <a:rPr lang="en-US" altLang="x-none" sz="2800" i="1" dirty="0">
                <a:ea typeface="ＭＳ Ｐゴシック" charset="-128"/>
              </a:rPr>
              <a:t>w</a:t>
            </a:r>
            <a:r>
              <a:rPr lang="en-US" altLang="x-none" sz="2800" baseline="-25000" dirty="0">
                <a:ea typeface="ＭＳ Ｐゴシック" charset="-128"/>
              </a:rPr>
              <a:t>0</a:t>
            </a:r>
            <a:r>
              <a:rPr lang="en-US" altLang="x-none" sz="2800" i="1" dirty="0">
                <a:ea typeface="ＭＳ Ｐゴシック" charset="-128"/>
              </a:rPr>
              <a:t>x</a:t>
            </a:r>
            <a:r>
              <a:rPr lang="en-US" altLang="x-none" sz="2800" baseline="-25000" dirty="0">
                <a:ea typeface="ＭＳ Ｐゴシック" charset="-128"/>
              </a:rPr>
              <a:t>0</a:t>
            </a:r>
            <a:r>
              <a:rPr lang="en-US" altLang="x-none" sz="2800" dirty="0">
                <a:ea typeface="ＭＳ Ｐゴシック" charset="-128"/>
              </a:rPr>
              <a:t> - </a:t>
            </a:r>
            <a:r>
              <a:rPr lang="en-US" altLang="x-none" sz="2800" i="1" dirty="0">
                <a:ea typeface="ＭＳ Ｐゴシック" charset="-128"/>
              </a:rPr>
              <a:t>w</a:t>
            </a:r>
            <a:r>
              <a:rPr lang="en-US" altLang="x-none" sz="2800" baseline="-25000" dirty="0">
                <a:ea typeface="ＭＳ Ｐゴシック" charset="-128"/>
              </a:rPr>
              <a:t>1</a:t>
            </a:r>
            <a:r>
              <a:rPr lang="en-US" altLang="x-none" sz="2800" i="1" dirty="0">
                <a:ea typeface="ＭＳ Ｐゴシック" charset="-128"/>
              </a:rPr>
              <a:t>x</a:t>
            </a:r>
            <a:r>
              <a:rPr lang="en-US" altLang="x-none" sz="2800" baseline="-25000" dirty="0">
                <a:ea typeface="ＭＳ Ｐゴシック" charset="-128"/>
              </a:rPr>
              <a:t>1</a:t>
            </a:r>
            <a:r>
              <a:rPr lang="en-US" altLang="x-none" sz="2800" dirty="0">
                <a:ea typeface="ＭＳ Ｐゴシック" charset="-128"/>
              </a:rPr>
              <a:t> - … - </a:t>
            </a:r>
            <a:r>
              <a:rPr lang="en-US" altLang="x-none" sz="2800" i="1" dirty="0" err="1">
                <a:ea typeface="ＭＳ Ｐゴシック" charset="-128"/>
              </a:rPr>
              <a:t>w</a:t>
            </a:r>
            <a:r>
              <a:rPr lang="en-US" altLang="x-none" sz="2800" baseline="-25000" dirty="0" err="1">
                <a:ea typeface="ＭＳ Ｐゴシック" charset="-128"/>
              </a:rPr>
              <a:t>d</a:t>
            </a:r>
            <a:r>
              <a:rPr lang="en-US" altLang="x-none" sz="2800" i="1" dirty="0" err="1">
                <a:ea typeface="ＭＳ Ｐゴシック" charset="-128"/>
              </a:rPr>
              <a:t>x</a:t>
            </a:r>
            <a:r>
              <a:rPr lang="en-US" altLang="x-none" sz="2800" baseline="-25000" dirty="0" err="1">
                <a:ea typeface="ＭＳ Ｐゴシック" charset="-128"/>
              </a:rPr>
              <a:t>d</a:t>
            </a:r>
            <a:r>
              <a:rPr lang="en-US" altLang="x-none" sz="2800" dirty="0">
                <a:ea typeface="ＭＳ Ｐゴシック" charset="-128"/>
              </a:rPr>
              <a:t>)</a:t>
            </a:r>
            <a:r>
              <a:rPr lang="en-US" altLang="x-none" sz="2800" baseline="30000" dirty="0">
                <a:ea typeface="ＭＳ Ｐゴシック" charset="-128"/>
              </a:rPr>
              <a:t>2</a:t>
            </a:r>
          </a:p>
          <a:p>
            <a:pPr eaLnBrk="1" hangingPunct="1"/>
            <a:endParaRPr lang="en-US" altLang="x-none" sz="2800" baseline="30000" dirty="0">
              <a:ea typeface="ＭＳ Ｐゴシック" charset="-128"/>
            </a:endParaRPr>
          </a:p>
          <a:p>
            <a:pPr eaLnBrk="1" hangingPunct="1"/>
            <a:r>
              <a:rPr lang="en-US" altLang="x-none" sz="2800" dirty="0">
                <a:ea typeface="ＭＳ Ｐゴシック" charset="-128"/>
              </a:rPr>
              <a:t>Partial derivative: </a:t>
            </a:r>
          </a:p>
          <a:p>
            <a:pPr eaLnBrk="1" hangingPunct="1"/>
            <a:endParaRPr lang="en-US" altLang="x-none" sz="2800" baseline="30000" dirty="0">
              <a:ea typeface="ＭＳ Ｐゴシック" charset="-128"/>
            </a:endParaRPr>
          </a:p>
          <a:p>
            <a:pPr eaLnBrk="1" hangingPunct="1"/>
            <a:endParaRPr lang="en-US" altLang="x-none" sz="2800" dirty="0">
              <a:ea typeface="ＭＳ Ｐゴシック" charset="-128"/>
            </a:endParaRPr>
          </a:p>
        </p:txBody>
      </p:sp>
      <mc:AlternateContent xmlns:mc="http://schemas.openxmlformats.org/markup-compatibility/2006" xmlns:a14="http://schemas.microsoft.com/office/drawing/2010/main">
        <mc:Choice Requires="a14">
          <p:sp>
            <p:nvSpPr>
              <p:cNvPr id="63491" name="Object 4"/>
              <p:cNvSpPr txBox="1">
                <a:spLocks noGrp="1"/>
              </p:cNvSpPr>
              <p:nvPr>
                <p:ph sz="quarter" idx="2"/>
              </p:nvPr>
            </p:nvSpPr>
            <p:spPr bwMode="auto">
              <a:xfrm>
                <a:off x="3624263" y="3225800"/>
                <a:ext cx="5257800" cy="661988"/>
              </a:xfrm>
              <a:prstGeom prst="rect">
                <a:avLst/>
              </a:prstGeom>
              <a:noFill/>
              <a:ln>
                <a:noFill/>
              </a:ln>
              <a:effectLst/>
            </p:spPr>
            <p:txBody>
              <a:bodyPr>
                <a:normAutofit fontScale="55000" lnSpcReduction="20000"/>
              </a:bodyPr>
              <a:lstStyle/>
              <a:p>
                <a:pPr>
                  <a:buNone/>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𝐸</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m:t>
                          </m:r>
                        </m:e>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𝑤</m:t>
                              </m:r>
                            </m:e>
                            <m:sub>
                              <m:r>
                                <a:rPr lang="zh-CN" altLang="en-US" i="1">
                                  <a:solidFill>
                                    <a:srgbClr val="000000"/>
                                  </a:solidFill>
                                  <a:latin typeface="Cambria Math" panose="02040503050406030204" pitchFamily="18" charset="0"/>
                                </a:rPr>
                                <m:t>𝑖</m:t>
                              </m:r>
                            </m:sub>
                          </m:sSub>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𝐸</m:t>
                          </m:r>
                        </m:num>
                        <m:den>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𝑤</m:t>
                              </m:r>
                            </m:e>
                            <m:sub>
                              <m:r>
                                <a:rPr lang="zh-CN" altLang="en-US" i="1">
                                  <a:solidFill>
                                    <a:srgbClr val="000000"/>
                                  </a:solidFill>
                                  <a:latin typeface="Cambria Math" panose="02040503050406030204" pitchFamily="18" charset="0"/>
                                </a:rPr>
                                <m:t>𝑖</m:t>
                              </m:r>
                            </m:sub>
                          </m:sSub>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𝑜</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𝑜</m:t>
                          </m:r>
                        </m:num>
                        <m:den>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𝑤</m:t>
                              </m:r>
                            </m:e>
                            <m:sub>
                              <m:r>
                                <a:rPr lang="zh-CN" altLang="en-US" i="1">
                                  <a:solidFill>
                                    <a:srgbClr val="000000"/>
                                  </a:solidFill>
                                  <a:latin typeface="Cambria Math" panose="02040503050406030204" pitchFamily="18" charset="0"/>
                                </a:rPr>
                                <m:t>𝑖</m:t>
                              </m:r>
                            </m:sub>
                          </m:sSub>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𝑜</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𝑜</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oMath>
                  </m:oMathPara>
                </a14:m>
                <a:endParaRPr lang="zh-CN" altLang="en-US" dirty="0"/>
              </a:p>
            </p:txBody>
          </p:sp>
        </mc:Choice>
        <mc:Fallback xmlns="">
          <p:sp>
            <p:nvSpPr>
              <p:cNvPr id="63491" name="Object 4"/>
              <p:cNvSpPr txBox="1">
                <a:spLocks noRot="1" noChangeAspect="1" noMove="1" noResize="1" noEditPoints="1" noAdjustHandles="1" noChangeArrowheads="1" noChangeShapeType="1" noTextEdit="1"/>
              </p:cNvSpPr>
              <p:nvPr>
                <p:ph sz="quarter" idx="2"/>
              </p:nvPr>
            </p:nvSpPr>
            <p:spPr bwMode="auto">
              <a:xfrm>
                <a:off x="3624263" y="3225800"/>
                <a:ext cx="5257800" cy="661988"/>
              </a:xfrm>
              <a:prstGeom prst="rect">
                <a:avLst/>
              </a:prstGeom>
              <a:blipFill>
                <a:blip r:embed="rId4"/>
                <a:stretch>
                  <a:fillRect/>
                </a:stretch>
              </a:blipFill>
              <a:ln>
                <a:noFill/>
              </a:ln>
              <a:effectLst/>
            </p:spPr>
            <p:txBody>
              <a:bodyPr/>
              <a:lstStyle/>
              <a:p>
                <a:r>
                  <a:rPr lang="zh-CN" altLang="en-US">
                    <a:noFill/>
                  </a:rPr>
                  <a:t> </a:t>
                </a:r>
              </a:p>
            </p:txBody>
          </p:sp>
        </mc:Fallback>
      </mc:AlternateContent>
      <p:graphicFrame>
        <p:nvGraphicFramePr>
          <p:cNvPr id="63492" name="Object 6"/>
          <p:cNvGraphicFramePr>
            <a:graphicFrameLocks noChangeAspect="1"/>
          </p:cNvGraphicFramePr>
          <p:nvPr/>
        </p:nvGraphicFramePr>
        <p:xfrm>
          <a:off x="1905000" y="5715000"/>
          <a:ext cx="469900" cy="393700"/>
        </p:xfrm>
        <a:graphic>
          <a:graphicData uri="http://schemas.openxmlformats.org/presentationml/2006/ole">
            <mc:AlternateContent xmlns:mc="http://schemas.openxmlformats.org/markup-compatibility/2006">
              <mc:Choice xmlns:v="urn:schemas-microsoft-com:vml" Requires="v">
                <p:oleObj spid="_x0000_s652461" name="Equation" r:id="rId5" imgW="469696" imgH="393529" progId="Equation.3">
                  <p:embed/>
                </p:oleObj>
              </mc:Choice>
              <mc:Fallback>
                <p:oleObj name="Equation" r:id="rId5" imgW="469696" imgH="393529" progId="Equation.3">
                  <p:embed/>
                  <p:pic>
                    <p:nvPicPr>
                      <p:cNvPr id="6349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5715000"/>
                        <a:ext cx="4699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3493" name="Object 7"/>
          <p:cNvGraphicFramePr>
            <a:graphicFrameLocks noChangeAspect="1"/>
          </p:cNvGraphicFramePr>
          <p:nvPr/>
        </p:nvGraphicFramePr>
        <p:xfrm>
          <a:off x="3733800" y="5181600"/>
          <a:ext cx="469900" cy="393700"/>
        </p:xfrm>
        <a:graphic>
          <a:graphicData uri="http://schemas.openxmlformats.org/presentationml/2006/ole">
            <mc:AlternateContent xmlns:mc="http://schemas.openxmlformats.org/markup-compatibility/2006">
              <mc:Choice xmlns:v="urn:schemas-microsoft-com:vml" Requires="v">
                <p:oleObj spid="_x0000_s652462" name="Equation" r:id="rId7" imgW="469696" imgH="393529" progId="Equation.3">
                  <p:embed/>
                </p:oleObj>
              </mc:Choice>
              <mc:Fallback>
                <p:oleObj name="Equation" r:id="rId7" imgW="469696" imgH="393529" progId="Equation.3">
                  <p:embed/>
                  <p:pic>
                    <p:nvPicPr>
                      <p:cNvPr id="63493"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3800" y="5181600"/>
                        <a:ext cx="4699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3494" name="Line 8"/>
          <p:cNvSpPr>
            <a:spLocks noChangeShapeType="1"/>
          </p:cNvSpPr>
          <p:nvPr/>
        </p:nvSpPr>
        <p:spPr bwMode="auto">
          <a:xfrm>
            <a:off x="1284288" y="6435725"/>
            <a:ext cx="2743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495" name="Line 9"/>
          <p:cNvSpPr>
            <a:spLocks noChangeShapeType="1"/>
          </p:cNvSpPr>
          <p:nvPr/>
        </p:nvSpPr>
        <p:spPr bwMode="auto">
          <a:xfrm flipV="1">
            <a:off x="1284288" y="4073525"/>
            <a:ext cx="0" cy="2362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496" name="Text Box 10"/>
          <p:cNvSpPr txBox="1">
            <a:spLocks noChangeArrowheads="1"/>
          </p:cNvSpPr>
          <p:nvPr/>
        </p:nvSpPr>
        <p:spPr bwMode="auto">
          <a:xfrm>
            <a:off x="381000" y="4073525"/>
            <a:ext cx="827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x-none"/>
              <a:t>Error</a:t>
            </a:r>
          </a:p>
        </p:txBody>
      </p:sp>
      <p:sp>
        <p:nvSpPr>
          <p:cNvPr id="63497" name="Text Box 11"/>
          <p:cNvSpPr txBox="1">
            <a:spLocks noChangeArrowheads="1"/>
          </p:cNvSpPr>
          <p:nvPr/>
        </p:nvSpPr>
        <p:spPr bwMode="auto">
          <a:xfrm>
            <a:off x="3478213" y="6400800"/>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x-none"/>
              <a:t>w</a:t>
            </a:r>
          </a:p>
        </p:txBody>
      </p:sp>
      <p:sp>
        <p:nvSpPr>
          <p:cNvPr id="63498" name="Line 12"/>
          <p:cNvSpPr>
            <a:spLocks noChangeShapeType="1"/>
          </p:cNvSpPr>
          <p:nvPr/>
        </p:nvSpPr>
        <p:spPr bwMode="auto">
          <a:xfrm>
            <a:off x="2884488" y="4149725"/>
            <a:ext cx="0" cy="1828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499" name="Text Box 13"/>
          <p:cNvSpPr txBox="1">
            <a:spLocks noChangeArrowheads="1"/>
          </p:cNvSpPr>
          <p:nvPr/>
        </p:nvSpPr>
        <p:spPr bwMode="auto">
          <a:xfrm>
            <a:off x="2198688" y="3733800"/>
            <a:ext cx="1147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x-none"/>
              <a:t>Minima</a:t>
            </a:r>
          </a:p>
        </p:txBody>
      </p:sp>
      <p:sp>
        <p:nvSpPr>
          <p:cNvPr id="63500" name="Line 14"/>
          <p:cNvSpPr>
            <a:spLocks noChangeShapeType="1"/>
          </p:cNvSpPr>
          <p:nvPr/>
        </p:nvSpPr>
        <p:spPr bwMode="auto">
          <a:xfrm>
            <a:off x="1970088" y="5292725"/>
            <a:ext cx="914400" cy="9144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501" name="Freeform 15"/>
          <p:cNvSpPr>
            <a:spLocks/>
          </p:cNvSpPr>
          <p:nvPr/>
        </p:nvSpPr>
        <p:spPr bwMode="auto">
          <a:xfrm>
            <a:off x="2027238" y="4587875"/>
            <a:ext cx="1609725" cy="1416050"/>
          </a:xfrm>
          <a:custGeom>
            <a:avLst/>
            <a:gdLst>
              <a:gd name="T0" fmla="*/ 2147483647 w 1014"/>
              <a:gd name="T1" fmla="*/ 0 h 892"/>
              <a:gd name="T2" fmla="*/ 2147483647 w 1014"/>
              <a:gd name="T3" fmla="*/ 2147483647 h 892"/>
              <a:gd name="T4" fmla="*/ 2147483647 w 1014"/>
              <a:gd name="T5" fmla="*/ 2147483647 h 892"/>
              <a:gd name="T6" fmla="*/ 2147483647 w 1014"/>
              <a:gd name="T7" fmla="*/ 2147483647 h 892"/>
              <a:gd name="T8" fmla="*/ 2147483647 w 1014"/>
              <a:gd name="T9" fmla="*/ 2147483647 h 892"/>
              <a:gd name="T10" fmla="*/ 2147483647 w 1014"/>
              <a:gd name="T11" fmla="*/ 2147483647 h 892"/>
              <a:gd name="T12" fmla="*/ 2147483647 w 1014"/>
              <a:gd name="T13" fmla="*/ 2147483647 h 892"/>
              <a:gd name="T14" fmla="*/ 2147483647 w 1014"/>
              <a:gd name="T15" fmla="*/ 2147483647 h 892"/>
              <a:gd name="T16" fmla="*/ 2147483647 w 1014"/>
              <a:gd name="T17" fmla="*/ 2147483647 h 892"/>
              <a:gd name="T18" fmla="*/ 2147483647 w 1014"/>
              <a:gd name="T19" fmla="*/ 2147483647 h 892"/>
              <a:gd name="T20" fmla="*/ 2147483647 w 1014"/>
              <a:gd name="T21" fmla="*/ 2147483647 h 892"/>
              <a:gd name="T22" fmla="*/ 2147483647 w 1014"/>
              <a:gd name="T23" fmla="*/ 2147483647 h 892"/>
              <a:gd name="T24" fmla="*/ 2147483647 w 1014"/>
              <a:gd name="T25" fmla="*/ 2147483647 h 892"/>
              <a:gd name="T26" fmla="*/ 2147483647 w 1014"/>
              <a:gd name="T27" fmla="*/ 2147483647 h 892"/>
              <a:gd name="T28" fmla="*/ 2147483647 w 1014"/>
              <a:gd name="T29" fmla="*/ 2147483647 h 892"/>
              <a:gd name="T30" fmla="*/ 2147483647 w 1014"/>
              <a:gd name="T31" fmla="*/ 2147483647 h 892"/>
              <a:gd name="T32" fmla="*/ 2147483647 w 1014"/>
              <a:gd name="T33" fmla="*/ 2147483647 h 892"/>
              <a:gd name="T34" fmla="*/ 2147483647 w 1014"/>
              <a:gd name="T35" fmla="*/ 2147483647 h 8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14"/>
              <a:gd name="T55" fmla="*/ 0 h 892"/>
              <a:gd name="T56" fmla="*/ 1014 w 1014"/>
              <a:gd name="T57" fmla="*/ 892 h 89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14" h="892">
                <a:moveTo>
                  <a:pt x="21" y="0"/>
                </a:moveTo>
                <a:cubicBezTo>
                  <a:pt x="6" y="61"/>
                  <a:pt x="0" y="256"/>
                  <a:pt x="49" y="330"/>
                </a:cubicBezTo>
                <a:cubicBezTo>
                  <a:pt x="51" y="340"/>
                  <a:pt x="51" y="350"/>
                  <a:pt x="56" y="359"/>
                </a:cubicBezTo>
                <a:cubicBezTo>
                  <a:pt x="59" y="365"/>
                  <a:pt x="68" y="367"/>
                  <a:pt x="71" y="373"/>
                </a:cubicBezTo>
                <a:cubicBezTo>
                  <a:pt x="76" y="384"/>
                  <a:pt x="74" y="397"/>
                  <a:pt x="78" y="408"/>
                </a:cubicBezTo>
                <a:cubicBezTo>
                  <a:pt x="99" y="461"/>
                  <a:pt x="112" y="477"/>
                  <a:pt x="141" y="520"/>
                </a:cubicBezTo>
                <a:cubicBezTo>
                  <a:pt x="181" y="579"/>
                  <a:pt x="203" y="652"/>
                  <a:pt x="246" y="710"/>
                </a:cubicBezTo>
                <a:cubicBezTo>
                  <a:pt x="265" y="736"/>
                  <a:pt x="295" y="749"/>
                  <a:pt x="316" y="773"/>
                </a:cubicBezTo>
                <a:cubicBezTo>
                  <a:pt x="346" y="808"/>
                  <a:pt x="371" y="828"/>
                  <a:pt x="415" y="843"/>
                </a:cubicBezTo>
                <a:cubicBezTo>
                  <a:pt x="449" y="869"/>
                  <a:pt x="485" y="884"/>
                  <a:pt x="527" y="892"/>
                </a:cubicBezTo>
                <a:cubicBezTo>
                  <a:pt x="560" y="890"/>
                  <a:pt x="593" y="890"/>
                  <a:pt x="625" y="885"/>
                </a:cubicBezTo>
                <a:cubicBezTo>
                  <a:pt x="649" y="881"/>
                  <a:pt x="672" y="858"/>
                  <a:pt x="696" y="850"/>
                </a:cubicBezTo>
                <a:cubicBezTo>
                  <a:pt x="716" y="830"/>
                  <a:pt x="739" y="814"/>
                  <a:pt x="759" y="794"/>
                </a:cubicBezTo>
                <a:cubicBezTo>
                  <a:pt x="767" y="769"/>
                  <a:pt x="796" y="729"/>
                  <a:pt x="815" y="710"/>
                </a:cubicBezTo>
                <a:cubicBezTo>
                  <a:pt x="827" y="675"/>
                  <a:pt x="837" y="649"/>
                  <a:pt x="857" y="618"/>
                </a:cubicBezTo>
                <a:cubicBezTo>
                  <a:pt x="871" y="562"/>
                  <a:pt x="887" y="502"/>
                  <a:pt x="913" y="450"/>
                </a:cubicBezTo>
                <a:cubicBezTo>
                  <a:pt x="927" y="378"/>
                  <a:pt x="968" y="322"/>
                  <a:pt x="991" y="253"/>
                </a:cubicBezTo>
                <a:cubicBezTo>
                  <a:pt x="1014" y="184"/>
                  <a:pt x="991" y="108"/>
                  <a:pt x="991" y="3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502" name="Line 16"/>
          <p:cNvSpPr>
            <a:spLocks noChangeShapeType="1"/>
          </p:cNvSpPr>
          <p:nvPr/>
        </p:nvSpPr>
        <p:spPr bwMode="auto">
          <a:xfrm flipH="1">
            <a:off x="3449638" y="4759325"/>
            <a:ext cx="228600" cy="9144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503" name="Oval 17"/>
          <p:cNvSpPr>
            <a:spLocks noChangeArrowheads="1"/>
          </p:cNvSpPr>
          <p:nvPr/>
        </p:nvSpPr>
        <p:spPr bwMode="auto">
          <a:xfrm>
            <a:off x="2427288" y="5735638"/>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x-none" altLang="x-none"/>
          </a:p>
        </p:txBody>
      </p:sp>
      <p:sp>
        <p:nvSpPr>
          <p:cNvPr id="63504" name="Oval 18"/>
          <p:cNvSpPr>
            <a:spLocks noChangeArrowheads="1"/>
          </p:cNvSpPr>
          <p:nvPr/>
        </p:nvSpPr>
        <p:spPr bwMode="auto">
          <a:xfrm>
            <a:off x="3570288" y="4987925"/>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x-none" altLang="x-none"/>
          </a:p>
        </p:txBody>
      </p:sp>
      <p:sp>
        <p:nvSpPr>
          <p:cNvPr id="63505" name="Text Box 19"/>
          <p:cNvSpPr txBox="1">
            <a:spLocks noChangeArrowheads="1"/>
          </p:cNvSpPr>
          <p:nvPr/>
        </p:nvSpPr>
        <p:spPr bwMode="auto">
          <a:xfrm>
            <a:off x="4860925" y="4156075"/>
            <a:ext cx="1835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x-none" b="1"/>
              <a:t>Update rule:</a:t>
            </a:r>
          </a:p>
        </p:txBody>
      </p:sp>
      <p:graphicFrame>
        <p:nvGraphicFramePr>
          <p:cNvPr id="63506" name="Object 21"/>
          <p:cNvGraphicFramePr>
            <a:graphicFrameLocks noGrp="1" noChangeAspect="1"/>
          </p:cNvGraphicFramePr>
          <p:nvPr>
            <p:ph sz="quarter" idx="3"/>
            <p:extLst>
              <p:ext uri="{D42A27DB-BD31-4B8C-83A1-F6EECF244321}">
                <p14:modId xmlns:p14="http://schemas.microsoft.com/office/powerpoint/2010/main" val="1046668955"/>
              </p:ext>
            </p:extLst>
          </p:nvPr>
        </p:nvGraphicFramePr>
        <p:xfrm>
          <a:off x="4524375" y="4697413"/>
          <a:ext cx="4343400" cy="714375"/>
        </p:xfrm>
        <a:graphic>
          <a:graphicData uri="http://schemas.openxmlformats.org/presentationml/2006/ole">
            <mc:AlternateContent xmlns:mc="http://schemas.openxmlformats.org/markup-compatibility/2006">
              <mc:Choice xmlns:v="urn:schemas-microsoft-com:vml" Requires="v">
                <p:oleObj spid="_x0000_s652463" name="Equation" r:id="rId9" imgW="1473200" imgH="241300" progId="Equation.3">
                  <p:embed/>
                </p:oleObj>
              </mc:Choice>
              <mc:Fallback>
                <p:oleObj name="Equation" r:id="rId9" imgW="1473200" imgH="241300" progId="Equation.3">
                  <p:embed/>
                  <p:pic>
                    <p:nvPicPr>
                      <p:cNvPr id="63506"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24375" y="4697413"/>
                        <a:ext cx="4343400"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63507" name="Text Box 23"/>
          <p:cNvSpPr txBox="1">
            <a:spLocks noChangeArrowheads="1"/>
          </p:cNvSpPr>
          <p:nvPr/>
        </p:nvSpPr>
        <p:spPr bwMode="auto">
          <a:xfrm>
            <a:off x="4259262" y="5495926"/>
            <a:ext cx="482215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x-none" b="1" dirty="0">
                <a:solidFill>
                  <a:srgbClr val="FF3300"/>
                </a:solidFill>
              </a:rPr>
              <a:t>Famous Delta Rule: </a:t>
            </a:r>
          </a:p>
          <a:p>
            <a:pPr eaLnBrk="1" hangingPunct="1"/>
            <a:r>
              <a:rPr lang="en-US" altLang="x-none" dirty="0"/>
              <a:t>the gradient (slope) of the function </a:t>
            </a:r>
          </a:p>
          <a:p>
            <a:pPr eaLnBrk="1" hangingPunct="1"/>
            <a:r>
              <a:rPr lang="en-US" altLang="x-none" dirty="0">
                <a:sym typeface="Symbol" charset="2"/>
              </a:rPr>
              <a:t>: learning rate to scale each iteration</a:t>
            </a:r>
          </a:p>
          <a:p>
            <a:pPr eaLnBrk="1" hangingPunct="1"/>
            <a:endParaRPr lang="en-US" altLang="x-none" b="1" dirty="0">
              <a:solidFill>
                <a:srgbClr val="FF3300"/>
              </a:solidFill>
            </a:endParaRPr>
          </a:p>
        </p:txBody>
      </p:sp>
    </p:spTree>
    <p:extLst>
      <p:ext uri="{BB962C8B-B14F-4D97-AF65-F5344CB8AC3E}">
        <p14:creationId xmlns:p14="http://schemas.microsoft.com/office/powerpoint/2010/main" val="3599197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
            <a:extLst>
              <a:ext uri="{FF2B5EF4-FFF2-40B4-BE49-F238E27FC236}">
                <a16:creationId xmlns:a16="http://schemas.microsoft.com/office/drawing/2014/main" id="{41977537-4684-4034-9089-0AD7A5B88E4D}"/>
              </a:ext>
            </a:extLst>
          </p:cNvPr>
          <p:cNvSpPr/>
          <p:nvPr/>
        </p:nvSpPr>
        <p:spPr>
          <a:xfrm>
            <a:off x="228600" y="2069643"/>
            <a:ext cx="5943600" cy="3352800"/>
          </a:xfrm>
          <a:prstGeom prst="rect">
            <a:avLst/>
          </a:prstGeom>
          <a:blipFill>
            <a:blip r:embed="rId3" cstate="print"/>
            <a:stretch>
              <a:fillRect/>
            </a:stretch>
          </a:blipFill>
        </p:spPr>
        <p:txBody>
          <a:bodyPr wrap="square" lIns="0" tIns="0" rIns="0" bIns="0" rtlCol="0"/>
          <a:lstStyle/>
          <a:p>
            <a:endParaRPr/>
          </a:p>
        </p:txBody>
      </p:sp>
      <p:graphicFrame>
        <p:nvGraphicFramePr>
          <p:cNvPr id="6" name="Object 3">
            <a:extLst>
              <a:ext uri="{FF2B5EF4-FFF2-40B4-BE49-F238E27FC236}">
                <a16:creationId xmlns:a16="http://schemas.microsoft.com/office/drawing/2014/main" id="{C5F4CD88-DCF8-4E2C-8A34-26E58D703D42}"/>
              </a:ext>
            </a:extLst>
          </p:cNvPr>
          <p:cNvGraphicFramePr>
            <a:graphicFrameLocks noChangeAspect="1"/>
          </p:cNvGraphicFramePr>
          <p:nvPr>
            <p:extLst>
              <p:ext uri="{D42A27DB-BD31-4B8C-83A1-F6EECF244321}">
                <p14:modId xmlns:p14="http://schemas.microsoft.com/office/powerpoint/2010/main" val="188082619"/>
              </p:ext>
            </p:extLst>
          </p:nvPr>
        </p:nvGraphicFramePr>
        <p:xfrm>
          <a:off x="3733800" y="4818062"/>
          <a:ext cx="4953000" cy="1125537"/>
        </p:xfrm>
        <a:graphic>
          <a:graphicData uri="http://schemas.openxmlformats.org/presentationml/2006/ole">
            <mc:AlternateContent xmlns:mc="http://schemas.openxmlformats.org/markup-compatibility/2006">
              <mc:Choice xmlns:v="urn:schemas-microsoft-com:vml" Requires="v">
                <p:oleObj spid="_x0000_s616569" name="Equation" r:id="rId4" imgW="1625400" imgH="406080" progId="Equation.3">
                  <p:embed/>
                </p:oleObj>
              </mc:Choice>
              <mc:Fallback>
                <p:oleObj name="Equation" r:id="rId4" imgW="1625400" imgH="406080" progId="Equation.3">
                  <p:embed/>
                  <p:pic>
                    <p:nvPicPr>
                      <p:cNvPr id="4710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4818062"/>
                        <a:ext cx="4953000" cy="1125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 name="文本框 6">
            <a:extLst>
              <a:ext uri="{FF2B5EF4-FFF2-40B4-BE49-F238E27FC236}">
                <a16:creationId xmlns:a16="http://schemas.microsoft.com/office/drawing/2014/main" id="{C0D86380-469C-47A9-ACF2-080E82B2B9C1}"/>
              </a:ext>
            </a:extLst>
          </p:cNvPr>
          <p:cNvSpPr txBox="1"/>
          <p:nvPr/>
        </p:nvSpPr>
        <p:spPr>
          <a:xfrm>
            <a:off x="6210300" y="3505200"/>
            <a:ext cx="762000" cy="369332"/>
          </a:xfrm>
          <a:prstGeom prst="rect">
            <a:avLst/>
          </a:prstGeom>
          <a:noFill/>
        </p:spPr>
        <p:txBody>
          <a:bodyPr wrap="square" rtlCol="0">
            <a:spAutoFit/>
          </a:bodyPr>
          <a:lstStyle/>
          <a:p>
            <a:r>
              <a:rPr lang="en-US" altLang="zh-CN" dirty="0" err="1"/>
              <a:t>o</a:t>
            </a:r>
            <a:r>
              <a:rPr lang="en-US" altLang="zh-CN" baseline="-25000" dirty="0" err="1"/>
              <a:t>kd</a:t>
            </a:r>
            <a:endParaRPr lang="zh-CN" altLang="en-US" baseline="-25000" dirty="0"/>
          </a:p>
        </p:txBody>
      </p:sp>
      <p:sp>
        <p:nvSpPr>
          <p:cNvPr id="8" name="文本框 7">
            <a:extLst>
              <a:ext uri="{FF2B5EF4-FFF2-40B4-BE49-F238E27FC236}">
                <a16:creationId xmlns:a16="http://schemas.microsoft.com/office/drawing/2014/main" id="{754443F1-5507-4A76-8962-3C5274A72F69}"/>
              </a:ext>
            </a:extLst>
          </p:cNvPr>
          <p:cNvSpPr txBox="1"/>
          <p:nvPr/>
        </p:nvSpPr>
        <p:spPr>
          <a:xfrm>
            <a:off x="4778644" y="5987534"/>
            <a:ext cx="4343400" cy="707886"/>
          </a:xfrm>
          <a:prstGeom prst="rect">
            <a:avLst/>
          </a:prstGeom>
          <a:noFill/>
        </p:spPr>
        <p:txBody>
          <a:bodyPr wrap="square" rtlCol="0">
            <a:spAutoFit/>
          </a:bodyPr>
          <a:lstStyle/>
          <a:p>
            <a:r>
              <a:rPr lang="en-US" altLang="zh-CN" sz="2000" dirty="0" err="1"/>
              <a:t>O</a:t>
            </a:r>
            <a:r>
              <a:rPr lang="en-US" altLang="zh-CN" sz="2000" baseline="-25000" dirty="0" err="1"/>
              <a:t>kd</a:t>
            </a:r>
            <a:r>
              <a:rPr lang="zh-CN" altLang="en-US" sz="2000" dirty="0"/>
              <a:t>是神经网络输出的值，即预测值；</a:t>
            </a:r>
            <a:endParaRPr lang="en-US" altLang="zh-CN" sz="2000" dirty="0"/>
          </a:p>
          <a:p>
            <a:r>
              <a:rPr lang="en-US" altLang="zh-CN" sz="2000" dirty="0" err="1"/>
              <a:t>t</a:t>
            </a:r>
            <a:r>
              <a:rPr lang="en-US" altLang="zh-CN" sz="2000" baseline="-25000" dirty="0" err="1"/>
              <a:t>kd</a:t>
            </a:r>
            <a:r>
              <a:rPr lang="zh-CN" altLang="en-US" sz="2000" dirty="0"/>
              <a:t>是输入样本的</a:t>
            </a:r>
            <a:r>
              <a:rPr lang="en-US" altLang="zh-CN" sz="2000" dirty="0"/>
              <a:t>label</a:t>
            </a:r>
            <a:r>
              <a:rPr lang="zh-CN" altLang="en-US" sz="2000" dirty="0"/>
              <a:t>，即真实值。</a:t>
            </a:r>
          </a:p>
        </p:txBody>
      </p:sp>
      <p:sp>
        <p:nvSpPr>
          <p:cNvPr id="9" name="Rectangle 4">
            <a:extLst>
              <a:ext uri="{FF2B5EF4-FFF2-40B4-BE49-F238E27FC236}">
                <a16:creationId xmlns:a16="http://schemas.microsoft.com/office/drawing/2014/main" id="{4018E45E-D84D-4CC0-AAF0-ADE7DF005A4D}"/>
              </a:ext>
            </a:extLst>
          </p:cNvPr>
          <p:cNvSpPr>
            <a:spLocks noChangeArrowheads="1"/>
          </p:cNvSpPr>
          <p:nvPr/>
        </p:nvSpPr>
        <p:spPr bwMode="auto">
          <a:xfrm>
            <a:off x="381000" y="762000"/>
            <a:ext cx="7391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075" tIns="46038" rIns="92075" bIns="46038" anchor="ctr"/>
          <a:lstStyle/>
          <a:p>
            <a:r>
              <a:rPr lang="zh-CN" altLang="en-US" sz="4000" b="1" dirty="0">
                <a:solidFill>
                  <a:srgbClr val="0000FF"/>
                </a:solidFill>
                <a:latin typeface="Arial" charset="0"/>
                <a:ea typeface="Arial" charset="0"/>
                <a:cs typeface="Arial" charset="0"/>
              </a:rPr>
              <a:t>误差函数</a:t>
            </a:r>
            <a:endParaRPr lang="en-US" altLang="ko-KR" sz="4000"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2306653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body" idx="1"/>
          </p:nvPr>
        </p:nvSpPr>
        <p:spPr>
          <a:xfrm>
            <a:off x="762000" y="3124200"/>
            <a:ext cx="7689850" cy="3171825"/>
          </a:xfrm>
        </p:spPr>
        <p:txBody>
          <a:bodyPr>
            <a:normAutofit fontScale="92500" lnSpcReduction="10000"/>
          </a:bodyPr>
          <a:lstStyle/>
          <a:p>
            <a:endParaRPr lang="en-US" altLang="ko-KR" i="1" dirty="0"/>
          </a:p>
          <a:p>
            <a:r>
              <a:rPr lang="en-US" altLang="zh-CN" dirty="0"/>
              <a:t>E</a:t>
            </a:r>
            <a:r>
              <a:rPr lang="zh-CN" altLang="en-US" dirty="0"/>
              <a:t>定义为所有训练示例</a:t>
            </a:r>
            <a:r>
              <a:rPr lang="en-US" altLang="zh-CN" dirty="0"/>
              <a:t>d</a:t>
            </a:r>
            <a:r>
              <a:rPr lang="zh-CN" altLang="en-US" dirty="0"/>
              <a:t>的所有输出单元</a:t>
            </a:r>
            <a:r>
              <a:rPr lang="en-US" altLang="zh-CN" dirty="0"/>
              <a:t>k</a:t>
            </a:r>
            <a:r>
              <a:rPr lang="zh-CN" altLang="en-US" dirty="0"/>
              <a:t>上的平方误差之和。</a:t>
            </a:r>
            <a:endParaRPr lang="en-US" altLang="zh-CN" dirty="0"/>
          </a:p>
          <a:p>
            <a:endParaRPr lang="en-US" altLang="ko-KR" dirty="0">
              <a:ea typeface="바탕" charset="-127"/>
            </a:endParaRPr>
          </a:p>
          <a:p>
            <a:r>
              <a:rPr lang="zh-CN" altLang="en-US" dirty="0"/>
              <a:t>神经网络通过改进权值和偏差来学习。</a:t>
            </a:r>
            <a:endParaRPr lang="en-US" altLang="zh-CN" dirty="0"/>
          </a:p>
          <a:p>
            <a:endParaRPr lang="en-US" altLang="zh-CN" dirty="0"/>
          </a:p>
          <a:p>
            <a:r>
              <a:rPr lang="zh-CN" altLang="en-US" dirty="0"/>
              <a:t>该模型计算最后一层预测输出的误差，然后利用该误差对权值和偏差进行小调整。</a:t>
            </a:r>
            <a:endParaRPr lang="en-US" altLang="zh-CN" dirty="0"/>
          </a:p>
        </p:txBody>
      </p:sp>
      <p:graphicFrame>
        <p:nvGraphicFramePr>
          <p:cNvPr id="47107" name="Object 3"/>
          <p:cNvGraphicFramePr>
            <a:graphicFrameLocks noChangeAspect="1"/>
          </p:cNvGraphicFramePr>
          <p:nvPr/>
        </p:nvGraphicFramePr>
        <p:xfrm>
          <a:off x="1524000" y="1998663"/>
          <a:ext cx="4953000" cy="1125537"/>
        </p:xfrm>
        <a:graphic>
          <a:graphicData uri="http://schemas.openxmlformats.org/presentationml/2006/ole">
            <mc:AlternateContent xmlns:mc="http://schemas.openxmlformats.org/markup-compatibility/2006">
              <mc:Choice xmlns:v="urn:schemas-microsoft-com:vml" Requires="v">
                <p:oleObj spid="_x0000_s578853" name="Equation" r:id="rId4" imgW="1625400" imgH="406080" progId="Equation.3">
                  <p:embed/>
                </p:oleObj>
              </mc:Choice>
              <mc:Fallback>
                <p:oleObj name="Equation" r:id="rId4" imgW="1625400" imgH="4060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998663"/>
                        <a:ext cx="4953000" cy="1125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47108" name="Rectangle 4"/>
          <p:cNvSpPr>
            <a:spLocks noChangeArrowheads="1"/>
          </p:cNvSpPr>
          <p:nvPr/>
        </p:nvSpPr>
        <p:spPr bwMode="auto">
          <a:xfrm>
            <a:off x="762000" y="668337"/>
            <a:ext cx="7391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075" tIns="46038" rIns="92075" bIns="46038" anchor="ctr"/>
          <a:lstStyle/>
          <a:p>
            <a:r>
              <a:rPr lang="zh-CN" altLang="en-US" sz="4000" b="1" dirty="0">
                <a:solidFill>
                  <a:srgbClr val="0000FF"/>
                </a:solidFill>
                <a:latin typeface="Arial" charset="0"/>
                <a:ea typeface="Arial" charset="0"/>
                <a:cs typeface="Arial" charset="0"/>
              </a:rPr>
              <a:t>误差函数</a:t>
            </a:r>
            <a:endParaRPr lang="en-US" altLang="ko-KR" sz="4000"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68072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3631F-EDD2-4073-859F-EFEEEDD28DD8}"/>
              </a:ext>
            </a:extLst>
          </p:cNvPr>
          <p:cNvSpPr>
            <a:spLocks noGrp="1"/>
          </p:cNvSpPr>
          <p:nvPr>
            <p:ph type="title"/>
          </p:nvPr>
        </p:nvSpPr>
        <p:spPr/>
        <p:txBody>
          <a:bodyPr/>
          <a:lstStyle/>
          <a:p>
            <a:r>
              <a:rPr lang="zh-CN" altLang="en-US" b="1" dirty="0">
                <a:solidFill>
                  <a:srgbClr val="0000FF"/>
                </a:solidFill>
                <a:latin typeface="黑体" panose="02010609060101010101" pitchFamily="49" charset="-122"/>
                <a:ea typeface="黑体" panose="02010609060101010101" pitchFamily="49" charset="-122"/>
              </a:rPr>
              <a:t>误差函数</a:t>
            </a:r>
          </a:p>
        </p:txBody>
      </p:sp>
      <p:sp>
        <p:nvSpPr>
          <p:cNvPr id="3" name="竖排文字占位符 2">
            <a:extLst>
              <a:ext uri="{FF2B5EF4-FFF2-40B4-BE49-F238E27FC236}">
                <a16:creationId xmlns:a16="http://schemas.microsoft.com/office/drawing/2014/main" id="{33325BDA-0629-4818-8901-F48B50F88F3C}"/>
              </a:ext>
            </a:extLst>
          </p:cNvPr>
          <p:cNvSpPr>
            <a:spLocks noGrp="1"/>
          </p:cNvSpPr>
          <p:nvPr>
            <p:ph type="body" orient="vert" idx="1"/>
          </p:nvPr>
        </p:nvSpPr>
        <p:spPr/>
        <p:txBody>
          <a:bodyPr/>
          <a:lstStyle/>
          <a:p>
            <a:endParaRPr lang="zh-CN" altLang="en-US"/>
          </a:p>
        </p:txBody>
      </p:sp>
      <p:pic>
        <p:nvPicPr>
          <p:cNvPr id="653314" name="Picture 2" descr="Fenchel-Legendre Dualityè§ç¹ä¸çä¼åç®æ³ä»¬(I):åè¨">
            <a:extLst>
              <a:ext uri="{FF2B5EF4-FFF2-40B4-BE49-F238E27FC236}">
                <a16:creationId xmlns:a16="http://schemas.microsoft.com/office/drawing/2014/main" id="{F1805DC8-736B-4A66-937E-40421CC30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590800"/>
            <a:ext cx="6696075"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361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DAA056-F5C8-44AB-88E1-F4933DB57D4A}"/>
              </a:ext>
            </a:extLst>
          </p:cNvPr>
          <p:cNvSpPr>
            <a:spLocks noGrp="1"/>
          </p:cNvSpPr>
          <p:nvPr>
            <p:ph idx="1"/>
          </p:nvPr>
        </p:nvSpPr>
        <p:spPr>
          <a:xfrm>
            <a:off x="304800" y="1752600"/>
            <a:ext cx="8229600" cy="4325112"/>
          </a:xfrm>
        </p:spPr>
        <p:txBody>
          <a:bodyPr>
            <a:normAutofit fontScale="85000" lnSpcReduction="20000"/>
          </a:bodyPr>
          <a:lstStyle/>
          <a:p>
            <a:pPr>
              <a:lnSpc>
                <a:spcPct val="130000"/>
              </a:lnSpc>
            </a:pPr>
            <a:r>
              <a:rPr lang="zh-CN" altLang="en-US" dirty="0"/>
              <a:t>机器学习中的大部分问题都是优化问题，而绝大部分优化问题都可以使用梯度下降法处理，那么搞懂什么是梯度，什么是梯度下降法就非常重要！这是基础中的基础，也是必须掌握的概念！</a:t>
            </a:r>
            <a:endParaRPr lang="en-US" altLang="zh-CN" dirty="0"/>
          </a:p>
          <a:p>
            <a:pPr>
              <a:lnSpc>
                <a:spcPct val="130000"/>
              </a:lnSpc>
            </a:pPr>
            <a:r>
              <a:rPr lang="zh-CN" altLang="en-US" dirty="0"/>
              <a:t> 　</a:t>
            </a:r>
            <a:endParaRPr lang="en-US" altLang="zh-CN" dirty="0"/>
          </a:p>
          <a:p>
            <a:pPr>
              <a:lnSpc>
                <a:spcPct val="130000"/>
              </a:lnSpc>
            </a:pPr>
            <a:r>
              <a:rPr lang="zh-CN" altLang="en-US" dirty="0"/>
              <a:t>提到梯度，就必须从导数（</a:t>
            </a:r>
            <a:r>
              <a:rPr lang="en-US" altLang="zh-CN" dirty="0"/>
              <a:t>derivative</a:t>
            </a:r>
            <a:r>
              <a:rPr lang="zh-CN" altLang="en-US" dirty="0"/>
              <a:t>）、偏导数（</a:t>
            </a:r>
            <a:r>
              <a:rPr lang="en-US" altLang="zh-CN" dirty="0"/>
              <a:t>partial derivative</a:t>
            </a:r>
            <a:r>
              <a:rPr lang="zh-CN" altLang="en-US" dirty="0"/>
              <a:t>）和方向导数（</a:t>
            </a:r>
            <a:r>
              <a:rPr lang="en-US" altLang="zh-CN" dirty="0"/>
              <a:t>directional derivative</a:t>
            </a:r>
            <a:r>
              <a:rPr lang="zh-CN" altLang="en-US" dirty="0"/>
              <a:t>）讲起，弄清楚这些概念，才能够正确理解为什么在优化问题中使用梯度下降法来优化目标函数，并熟练掌握梯度下降法（</a:t>
            </a:r>
            <a:r>
              <a:rPr lang="en-US" altLang="zh-CN" dirty="0"/>
              <a:t>Gradient Descent</a:t>
            </a:r>
            <a:r>
              <a:rPr lang="zh-CN" altLang="en-US" dirty="0"/>
              <a:t>）。</a:t>
            </a:r>
          </a:p>
        </p:txBody>
      </p:sp>
      <p:sp>
        <p:nvSpPr>
          <p:cNvPr id="18" name="Rectangle 2">
            <a:extLst>
              <a:ext uri="{FF2B5EF4-FFF2-40B4-BE49-F238E27FC236}">
                <a16:creationId xmlns:a16="http://schemas.microsoft.com/office/drawing/2014/main" id="{6990F778-E5F8-4F82-9833-4E7F1308EFEA}"/>
              </a:ext>
            </a:extLst>
          </p:cNvPr>
          <p:cNvSpPr txBox="1">
            <a:spLocks noChangeArrowheads="1"/>
          </p:cNvSpPr>
          <p:nvPr/>
        </p:nvSpPr>
        <p:spPr>
          <a:xfrm>
            <a:off x="685800" y="437357"/>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dirty="0"/>
              <a:t>梯度下降法</a:t>
            </a:r>
            <a:endParaRPr lang="en-US" altLang="x-none"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248629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93F6D53-F556-46E9-B3E2-D610731ACFCE}"/>
              </a:ext>
            </a:extLst>
          </p:cNvPr>
          <p:cNvSpPr txBox="1">
            <a:spLocks noChangeArrowheads="1"/>
          </p:cNvSpPr>
          <p:nvPr/>
        </p:nvSpPr>
        <p:spPr>
          <a:xfrm>
            <a:off x="685800" y="437357"/>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dirty="0"/>
              <a:t>反向传播算法（</a:t>
            </a:r>
            <a:r>
              <a:rPr lang="en-US" altLang="zh-CN" dirty="0"/>
              <a:t>BP </a:t>
            </a:r>
            <a:r>
              <a:rPr lang="zh-CN" altLang="en-US" dirty="0"/>
              <a:t>算法）</a:t>
            </a:r>
            <a:endParaRPr lang="en-US" altLang="x-none" b="1" dirty="0">
              <a:solidFill>
                <a:srgbClr val="0000FF"/>
              </a:solidFill>
              <a:latin typeface="Arial" charset="0"/>
              <a:ea typeface="Arial" charset="0"/>
              <a:cs typeface="Arial" charset="0"/>
            </a:endParaRPr>
          </a:p>
        </p:txBody>
      </p:sp>
      <p:sp>
        <p:nvSpPr>
          <p:cNvPr id="590862" name="矩形 590861">
            <a:extLst>
              <a:ext uri="{FF2B5EF4-FFF2-40B4-BE49-F238E27FC236}">
                <a16:creationId xmlns:a16="http://schemas.microsoft.com/office/drawing/2014/main" id="{65DB1AE5-D9AD-4BA7-B30A-68357AEBA27C}"/>
              </a:ext>
            </a:extLst>
          </p:cNvPr>
          <p:cNvSpPr/>
          <p:nvPr/>
        </p:nvSpPr>
        <p:spPr>
          <a:xfrm>
            <a:off x="381000" y="1634569"/>
            <a:ext cx="8534400" cy="3693319"/>
          </a:xfrm>
          <a:prstGeom prst="rect">
            <a:avLst/>
          </a:prstGeom>
        </p:spPr>
        <p:txBody>
          <a:bodyPr wrap="square">
            <a:spAutoFit/>
          </a:bodyPr>
          <a:lstStyle/>
          <a:p>
            <a:pPr marL="285750" indent="-285750">
              <a:buFont typeface="Wingdings" panose="05000000000000000000" pitchFamily="2" charset="2"/>
              <a:buChar char="Ø"/>
            </a:pPr>
            <a:r>
              <a:rPr lang="zh-CN" altLang="en-US" b="1" dirty="0"/>
              <a:t>反向传播</a:t>
            </a:r>
            <a:r>
              <a:rPr lang="zh-CN" altLang="en-US" dirty="0"/>
              <a:t>（英语：</a:t>
            </a:r>
            <a:r>
              <a:rPr lang="en-US" altLang="zh-CN" dirty="0"/>
              <a:t>Backpropagation</a:t>
            </a:r>
            <a:r>
              <a:rPr lang="zh-CN" altLang="en-US" dirty="0"/>
              <a:t>，缩写为</a:t>
            </a:r>
            <a:r>
              <a:rPr lang="en-US" altLang="zh-CN" b="1" dirty="0"/>
              <a:t>BP</a:t>
            </a:r>
            <a:r>
              <a:rPr lang="zh-CN" altLang="en-US" dirty="0"/>
              <a:t>），是一种</a:t>
            </a:r>
            <a:r>
              <a:rPr lang="zh-CN" altLang="en-US" dirty="0">
                <a:solidFill>
                  <a:srgbClr val="FF0000"/>
                </a:solidFill>
              </a:rPr>
              <a:t>与梯度下降法</a:t>
            </a:r>
            <a:r>
              <a:rPr lang="zh-CN" altLang="en-US" dirty="0"/>
              <a:t>结合使用的，用来</a:t>
            </a:r>
            <a:r>
              <a:rPr lang="zh-CN" altLang="en-US" dirty="0">
                <a:solidFill>
                  <a:srgbClr val="FF0000"/>
                </a:solidFill>
              </a:rPr>
              <a:t>训练人工神经网络</a:t>
            </a:r>
            <a:r>
              <a:rPr lang="zh-CN" altLang="en-US" dirty="0"/>
              <a:t>的常见方法。</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该方法对网络中所有权重</a:t>
            </a:r>
            <a:r>
              <a:rPr lang="zh-CN" altLang="en-US" dirty="0">
                <a:solidFill>
                  <a:srgbClr val="FF0000"/>
                </a:solidFill>
              </a:rPr>
              <a:t>计算损失函数的梯度</a:t>
            </a:r>
            <a:r>
              <a:rPr lang="zh-CN" altLang="en-US" dirty="0"/>
              <a:t>。这个梯度用来</a:t>
            </a:r>
            <a:r>
              <a:rPr lang="zh-CN" altLang="en-US" dirty="0">
                <a:solidFill>
                  <a:srgbClr val="FF0000"/>
                </a:solidFill>
              </a:rPr>
              <a:t>更新权值以最小化损失函数</a:t>
            </a:r>
            <a:r>
              <a:rPr lang="zh-CN" altLang="en-US" dirty="0"/>
              <a:t>。</a:t>
            </a:r>
            <a:endParaRPr lang="en-US" altLang="zh-CN" dirty="0"/>
          </a:p>
          <a:p>
            <a:pPr marL="285750" indent="-285750">
              <a:buFont typeface="Wingdings" panose="05000000000000000000" pitchFamily="2" charset="2"/>
              <a:buChar char="Ø"/>
            </a:pPr>
            <a:endParaRPr lang="zh-CN" altLang="en-US" dirty="0"/>
          </a:p>
          <a:p>
            <a:pPr marL="285750" indent="-285750">
              <a:buFont typeface="Wingdings" panose="05000000000000000000" pitchFamily="2" charset="2"/>
              <a:buChar char="Ø"/>
            </a:pPr>
            <a:r>
              <a:rPr lang="zh-CN" altLang="en-US" dirty="0"/>
              <a:t>反向传播要求有对每个输入值想得到的已知输出，来计算损失函数梯度。</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因此，它通常被认为是一种监督式学习方法</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它可以用链式法则对每层迭代计算梯度。</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反向传播要求人工神经元（或“节点”）的激励函数可微。</a:t>
            </a:r>
          </a:p>
        </p:txBody>
      </p:sp>
    </p:spTree>
    <p:extLst>
      <p:ext uri="{BB962C8B-B14F-4D97-AF65-F5344CB8AC3E}">
        <p14:creationId xmlns:p14="http://schemas.microsoft.com/office/powerpoint/2010/main" val="455593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DAA056-F5C8-44AB-88E1-F4933DB57D4A}"/>
              </a:ext>
            </a:extLst>
          </p:cNvPr>
          <p:cNvSpPr>
            <a:spLocks noGrp="1"/>
          </p:cNvSpPr>
          <p:nvPr>
            <p:ph idx="1"/>
          </p:nvPr>
        </p:nvSpPr>
        <p:spPr>
          <a:xfrm>
            <a:off x="5029200" y="3600451"/>
            <a:ext cx="3962400" cy="1276349"/>
          </a:xfrm>
        </p:spPr>
        <p:txBody>
          <a:bodyPr>
            <a:normAutofit fontScale="70000" lnSpcReduction="20000"/>
          </a:bodyPr>
          <a:lstStyle/>
          <a:p>
            <a:pPr>
              <a:lnSpc>
                <a:spcPct val="150000"/>
              </a:lnSpc>
            </a:pPr>
            <a:r>
              <a:rPr lang="zh-CN" altLang="en-US" dirty="0"/>
              <a:t>导数反映的是</a:t>
            </a:r>
            <a:r>
              <a:rPr lang="zh-CN" altLang="en-US" dirty="0">
                <a:solidFill>
                  <a:srgbClr val="FF0000"/>
                </a:solidFill>
              </a:rPr>
              <a:t>函数</a:t>
            </a:r>
            <a:r>
              <a:rPr lang="en-US" altLang="zh-CN" dirty="0">
                <a:solidFill>
                  <a:srgbClr val="FF0000"/>
                </a:solidFill>
              </a:rPr>
              <a:t>f(x)</a:t>
            </a:r>
            <a:r>
              <a:rPr lang="zh-CN" altLang="en-US" dirty="0">
                <a:solidFill>
                  <a:srgbClr val="FF0000"/>
                </a:solidFill>
              </a:rPr>
              <a:t>在</a:t>
            </a:r>
            <a:r>
              <a:rPr lang="en-US" altLang="zh-CN" dirty="0">
                <a:solidFill>
                  <a:srgbClr val="FF0000"/>
                </a:solidFill>
              </a:rPr>
              <a:t>x</a:t>
            </a:r>
            <a:r>
              <a:rPr lang="zh-CN" altLang="en-US" dirty="0">
                <a:solidFill>
                  <a:srgbClr val="FF0000"/>
                </a:solidFill>
              </a:rPr>
              <a:t>轴上某一点处沿着</a:t>
            </a:r>
            <a:r>
              <a:rPr lang="en-US" altLang="zh-CN" dirty="0">
                <a:solidFill>
                  <a:srgbClr val="FF0000"/>
                </a:solidFill>
              </a:rPr>
              <a:t>x</a:t>
            </a:r>
            <a:r>
              <a:rPr lang="zh-CN" altLang="en-US" dirty="0">
                <a:solidFill>
                  <a:srgbClr val="FF0000"/>
                </a:solidFill>
              </a:rPr>
              <a:t>轴正方向的变化率</a:t>
            </a:r>
            <a:r>
              <a:rPr lang="en-US" altLang="zh-CN" dirty="0">
                <a:solidFill>
                  <a:srgbClr val="FF0000"/>
                </a:solidFill>
              </a:rPr>
              <a:t>/</a:t>
            </a:r>
            <a:r>
              <a:rPr lang="zh-CN" altLang="en-US" dirty="0">
                <a:solidFill>
                  <a:srgbClr val="FF0000"/>
                </a:solidFill>
              </a:rPr>
              <a:t>变化趋势</a:t>
            </a:r>
            <a:r>
              <a:rPr lang="zh-CN" altLang="en-US" dirty="0"/>
              <a:t>。</a:t>
            </a:r>
            <a:endParaRPr lang="en-US" altLang="zh-CN" dirty="0"/>
          </a:p>
        </p:txBody>
      </p:sp>
      <p:sp>
        <p:nvSpPr>
          <p:cNvPr id="18" name="Rectangle 2">
            <a:extLst>
              <a:ext uri="{FF2B5EF4-FFF2-40B4-BE49-F238E27FC236}">
                <a16:creationId xmlns:a16="http://schemas.microsoft.com/office/drawing/2014/main" id="{6990F778-E5F8-4F82-9833-4E7F1308EFEA}"/>
              </a:ext>
            </a:extLst>
          </p:cNvPr>
          <p:cNvSpPr txBox="1">
            <a:spLocks noChangeArrowheads="1"/>
          </p:cNvSpPr>
          <p:nvPr/>
        </p:nvSpPr>
        <p:spPr>
          <a:xfrm>
            <a:off x="685800" y="437357"/>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b="1" dirty="0">
                <a:solidFill>
                  <a:srgbClr val="0000FF"/>
                </a:solidFill>
                <a:latin typeface="Arial" charset="0"/>
                <a:ea typeface="Arial" charset="0"/>
                <a:cs typeface="Arial" charset="0"/>
              </a:rPr>
              <a:t>导数</a:t>
            </a:r>
            <a:endParaRPr lang="en-US" altLang="x-none" b="1" dirty="0">
              <a:solidFill>
                <a:srgbClr val="0000FF"/>
              </a:solidFill>
              <a:latin typeface="Arial" charset="0"/>
              <a:ea typeface="Arial" charset="0"/>
              <a:cs typeface="Arial" charset="0"/>
            </a:endParaRPr>
          </a:p>
        </p:txBody>
      </p:sp>
      <p:pic>
        <p:nvPicPr>
          <p:cNvPr id="625667" name="Picture 3" descr="ç»å¸çå¯¼æ°ä¸å¾®åç¤ºæå¾">
            <a:extLst>
              <a:ext uri="{FF2B5EF4-FFF2-40B4-BE49-F238E27FC236}">
                <a16:creationId xmlns:a16="http://schemas.microsoft.com/office/drawing/2014/main" id="{74E34D31-158B-4B7F-8B4C-9201422EA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71600"/>
            <a:ext cx="4592515" cy="3999585"/>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a:extLst>
              <a:ext uri="{FF2B5EF4-FFF2-40B4-BE49-F238E27FC236}">
                <a16:creationId xmlns:a16="http://schemas.microsoft.com/office/drawing/2014/main" id="{BBAD5342-8100-4247-97E3-AFA4AF7E44BE}"/>
              </a:ext>
            </a:extLst>
          </p:cNvPr>
          <p:cNvSpPr txBox="1">
            <a:spLocks/>
          </p:cNvSpPr>
          <p:nvPr/>
        </p:nvSpPr>
        <p:spPr>
          <a:xfrm>
            <a:off x="457200" y="5562600"/>
            <a:ext cx="8077200" cy="1143000"/>
          </a:xfrm>
          <a:prstGeom prst="rect">
            <a:avLst/>
          </a:prstGeom>
        </p:spPr>
        <p:txBody>
          <a:bodyPr vert="horz">
            <a:normAutofit fontScale="700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zh-CN" altLang="en-US" dirty="0"/>
              <a:t>直观地看，也就是在</a:t>
            </a:r>
            <a:r>
              <a:rPr lang="en-US" altLang="zh-CN" dirty="0"/>
              <a:t>x</a:t>
            </a:r>
            <a:r>
              <a:rPr lang="zh-CN" altLang="en-US" dirty="0"/>
              <a:t>轴上某一点处，</a:t>
            </a:r>
            <a:endParaRPr lang="en-US" altLang="zh-CN" dirty="0"/>
          </a:p>
          <a:p>
            <a:r>
              <a:rPr lang="zh-CN" altLang="en-US" dirty="0"/>
              <a:t>如果</a:t>
            </a:r>
            <a:r>
              <a:rPr lang="en-US" altLang="zh-CN" dirty="0"/>
              <a:t>f’(x)&gt;0</a:t>
            </a:r>
            <a:r>
              <a:rPr lang="zh-CN" altLang="en-US" dirty="0"/>
              <a:t>，说明</a:t>
            </a:r>
            <a:r>
              <a:rPr lang="en-US" altLang="zh-CN" dirty="0"/>
              <a:t>f(x)</a:t>
            </a:r>
            <a:r>
              <a:rPr lang="zh-CN" altLang="en-US" dirty="0"/>
              <a:t>的函数值在</a:t>
            </a:r>
            <a:r>
              <a:rPr lang="en-US" altLang="zh-CN" dirty="0"/>
              <a:t>x</a:t>
            </a:r>
            <a:r>
              <a:rPr lang="zh-CN" altLang="en-US" dirty="0"/>
              <a:t>点沿</a:t>
            </a:r>
            <a:r>
              <a:rPr lang="en-US" altLang="zh-CN" dirty="0"/>
              <a:t>x</a:t>
            </a:r>
            <a:r>
              <a:rPr lang="zh-CN" altLang="en-US" dirty="0"/>
              <a:t>轴正方向是趋于增加的；</a:t>
            </a:r>
            <a:endParaRPr lang="en-US" altLang="zh-CN" dirty="0"/>
          </a:p>
          <a:p>
            <a:r>
              <a:rPr lang="zh-CN" altLang="en-US" dirty="0"/>
              <a:t>如果</a:t>
            </a:r>
            <a:r>
              <a:rPr lang="en-US" altLang="zh-CN" dirty="0"/>
              <a:t>f’(x)&lt;0</a:t>
            </a:r>
            <a:r>
              <a:rPr lang="zh-CN" altLang="en-US" dirty="0"/>
              <a:t>，说明</a:t>
            </a:r>
            <a:r>
              <a:rPr lang="en-US" altLang="zh-CN" dirty="0"/>
              <a:t>f(x)</a:t>
            </a:r>
            <a:r>
              <a:rPr lang="zh-CN" altLang="en-US" dirty="0"/>
              <a:t>的函数值在</a:t>
            </a:r>
            <a:r>
              <a:rPr lang="en-US" altLang="zh-CN" dirty="0"/>
              <a:t>x</a:t>
            </a:r>
            <a:r>
              <a:rPr lang="zh-CN" altLang="en-US" dirty="0"/>
              <a:t>点沿</a:t>
            </a:r>
            <a:r>
              <a:rPr lang="en-US" altLang="zh-CN" dirty="0"/>
              <a:t>x</a:t>
            </a:r>
            <a:r>
              <a:rPr lang="zh-CN" altLang="en-US" dirty="0"/>
              <a:t>轴正方向是趋于减少的。</a:t>
            </a:r>
          </a:p>
        </p:txBody>
      </p:sp>
      <p:pic>
        <p:nvPicPr>
          <p:cNvPr id="625669" name="Picture 5">
            <a:extLst>
              <a:ext uri="{FF2B5EF4-FFF2-40B4-BE49-F238E27FC236}">
                <a16:creationId xmlns:a16="http://schemas.microsoft.com/office/drawing/2014/main" id="{6D6A01C4-AD51-4840-A6A6-FB82220BA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2343884"/>
            <a:ext cx="3695700" cy="62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407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DAA056-F5C8-44AB-88E1-F4933DB57D4A}"/>
              </a:ext>
            </a:extLst>
          </p:cNvPr>
          <p:cNvSpPr>
            <a:spLocks noGrp="1"/>
          </p:cNvSpPr>
          <p:nvPr>
            <p:ph idx="1"/>
          </p:nvPr>
        </p:nvSpPr>
        <p:spPr>
          <a:xfrm>
            <a:off x="304800" y="2848768"/>
            <a:ext cx="8305800" cy="1276349"/>
          </a:xfrm>
        </p:spPr>
        <p:txBody>
          <a:bodyPr>
            <a:normAutofit fontScale="70000" lnSpcReduction="20000"/>
          </a:bodyPr>
          <a:lstStyle/>
          <a:p>
            <a:pPr>
              <a:lnSpc>
                <a:spcPct val="150000"/>
              </a:lnSpc>
            </a:pPr>
            <a:r>
              <a:rPr lang="zh-CN" altLang="en-US" dirty="0"/>
              <a:t>导数与偏导数本质是一致的，都是当自变量的变化量趋于</a:t>
            </a:r>
            <a:r>
              <a:rPr lang="en-US" altLang="zh-CN" dirty="0"/>
              <a:t>0</a:t>
            </a:r>
            <a:r>
              <a:rPr lang="zh-CN" altLang="en-US" dirty="0"/>
              <a:t>时，函数值的变化量与自变量变化量比值的极限。直观地说，</a:t>
            </a:r>
            <a:r>
              <a:rPr lang="zh-CN" altLang="en-US" dirty="0">
                <a:solidFill>
                  <a:srgbClr val="FF0000"/>
                </a:solidFill>
              </a:rPr>
              <a:t>偏导数也就是函数在某一点上沿坐标轴正方向的的变化率</a:t>
            </a:r>
            <a:r>
              <a:rPr lang="zh-CN" altLang="en-US" dirty="0"/>
              <a:t>。</a:t>
            </a:r>
            <a:endParaRPr lang="en-US" altLang="zh-CN" dirty="0"/>
          </a:p>
        </p:txBody>
      </p:sp>
      <p:sp>
        <p:nvSpPr>
          <p:cNvPr id="18" name="Rectangle 2">
            <a:extLst>
              <a:ext uri="{FF2B5EF4-FFF2-40B4-BE49-F238E27FC236}">
                <a16:creationId xmlns:a16="http://schemas.microsoft.com/office/drawing/2014/main" id="{6990F778-E5F8-4F82-9833-4E7F1308EFEA}"/>
              </a:ext>
            </a:extLst>
          </p:cNvPr>
          <p:cNvSpPr txBox="1">
            <a:spLocks noChangeArrowheads="1"/>
          </p:cNvSpPr>
          <p:nvPr/>
        </p:nvSpPr>
        <p:spPr>
          <a:xfrm>
            <a:off x="685800" y="437357"/>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b="1" dirty="0">
                <a:solidFill>
                  <a:srgbClr val="0000FF"/>
                </a:solidFill>
                <a:latin typeface="Arial" charset="0"/>
                <a:ea typeface="Arial" charset="0"/>
                <a:cs typeface="Arial" charset="0"/>
              </a:rPr>
              <a:t>导数和偏导数</a:t>
            </a:r>
            <a:endParaRPr lang="en-US" altLang="x-none" b="1" dirty="0">
              <a:solidFill>
                <a:srgbClr val="0000FF"/>
              </a:solidFill>
              <a:latin typeface="Arial" charset="0"/>
              <a:ea typeface="Arial" charset="0"/>
              <a:cs typeface="Arial" charset="0"/>
            </a:endParaRPr>
          </a:p>
        </p:txBody>
      </p:sp>
      <p:sp>
        <p:nvSpPr>
          <p:cNvPr id="5" name="内容占位符 2">
            <a:extLst>
              <a:ext uri="{FF2B5EF4-FFF2-40B4-BE49-F238E27FC236}">
                <a16:creationId xmlns:a16="http://schemas.microsoft.com/office/drawing/2014/main" id="{BBAD5342-8100-4247-97E3-AFA4AF7E44BE}"/>
              </a:ext>
            </a:extLst>
          </p:cNvPr>
          <p:cNvSpPr txBox="1">
            <a:spLocks/>
          </p:cNvSpPr>
          <p:nvPr/>
        </p:nvSpPr>
        <p:spPr>
          <a:xfrm>
            <a:off x="285750" y="4343399"/>
            <a:ext cx="8572500" cy="1840523"/>
          </a:xfrm>
          <a:prstGeom prst="rect">
            <a:avLst/>
          </a:prstGeom>
        </p:spPr>
        <p:txBody>
          <a:bodyPr vert="horz">
            <a:normAutofit fontScale="625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lnSpc>
                <a:spcPct val="150000"/>
              </a:lnSpc>
            </a:pPr>
            <a:r>
              <a:rPr lang="zh-CN" altLang="en-US" dirty="0"/>
              <a:t>区别在于： </a:t>
            </a:r>
            <a:br>
              <a:rPr lang="zh-CN" altLang="en-US" dirty="0"/>
            </a:br>
            <a:r>
              <a:rPr lang="zh-CN" altLang="en-US" dirty="0"/>
              <a:t>　导数，指的是一元函数中，函数</a:t>
            </a:r>
            <a:r>
              <a:rPr lang="en-US" altLang="zh-CN" dirty="0"/>
              <a:t>y=f(x)</a:t>
            </a:r>
            <a:r>
              <a:rPr lang="zh-CN" altLang="en-US" dirty="0"/>
              <a:t>在某一点处沿</a:t>
            </a:r>
            <a:r>
              <a:rPr lang="en-US" altLang="zh-CN" dirty="0"/>
              <a:t>x</a:t>
            </a:r>
            <a:r>
              <a:rPr lang="zh-CN" altLang="en-US" dirty="0"/>
              <a:t>轴正方向的变化率； </a:t>
            </a:r>
            <a:br>
              <a:rPr lang="zh-CN" altLang="en-US" dirty="0"/>
            </a:br>
            <a:r>
              <a:rPr lang="zh-CN" altLang="en-US" dirty="0"/>
              <a:t>　偏导数，指的是多元函数中，函数</a:t>
            </a:r>
            <a:r>
              <a:rPr lang="en-US" altLang="zh-CN" dirty="0"/>
              <a:t>y=f(x1,x2,…,</a:t>
            </a:r>
            <a:r>
              <a:rPr lang="en-US" altLang="zh-CN" dirty="0" err="1"/>
              <a:t>xn</a:t>
            </a:r>
            <a:r>
              <a:rPr lang="en-US" altLang="zh-CN" dirty="0"/>
              <a:t>)</a:t>
            </a:r>
            <a:r>
              <a:rPr lang="zh-CN" altLang="en-US" dirty="0"/>
              <a:t>在某一点处沿某一坐标轴（</a:t>
            </a:r>
            <a:r>
              <a:rPr lang="en-US" altLang="zh-CN" dirty="0"/>
              <a:t>x1,x2,…,</a:t>
            </a:r>
            <a:r>
              <a:rPr lang="en-US" altLang="zh-CN" dirty="0" err="1"/>
              <a:t>xn</a:t>
            </a:r>
            <a:r>
              <a:rPr lang="zh-CN" altLang="en-US" dirty="0"/>
              <a:t>）正方向的变化率。</a:t>
            </a:r>
          </a:p>
        </p:txBody>
      </p:sp>
      <p:pic>
        <p:nvPicPr>
          <p:cNvPr id="626691" name="Picture 3">
            <a:extLst>
              <a:ext uri="{FF2B5EF4-FFF2-40B4-BE49-F238E27FC236}">
                <a16:creationId xmlns:a16="http://schemas.microsoft.com/office/drawing/2014/main" id="{1224800A-494B-4EC2-9EF7-0BEC65EF59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905000"/>
            <a:ext cx="669607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310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DAA056-F5C8-44AB-88E1-F4933DB57D4A}"/>
              </a:ext>
            </a:extLst>
          </p:cNvPr>
          <p:cNvSpPr>
            <a:spLocks noGrp="1"/>
          </p:cNvSpPr>
          <p:nvPr>
            <p:ph idx="1"/>
          </p:nvPr>
        </p:nvSpPr>
        <p:spPr>
          <a:xfrm>
            <a:off x="304800" y="2848768"/>
            <a:ext cx="8305800" cy="1276349"/>
          </a:xfrm>
        </p:spPr>
        <p:txBody>
          <a:bodyPr>
            <a:normAutofit fontScale="70000" lnSpcReduction="20000"/>
          </a:bodyPr>
          <a:lstStyle/>
          <a:p>
            <a:pPr>
              <a:lnSpc>
                <a:spcPct val="150000"/>
              </a:lnSpc>
            </a:pPr>
            <a:r>
              <a:rPr lang="zh-CN" altLang="en-US" dirty="0"/>
              <a:t>在前面导数和偏导数的定义中，均是沿坐标轴正方向讨论函数的变化率。那么当我们讨论函数沿任意方向的变化率时，也就引出了方向导数的定义，即：</a:t>
            </a:r>
            <a:r>
              <a:rPr lang="zh-CN" altLang="en-US" dirty="0">
                <a:solidFill>
                  <a:srgbClr val="FF0000"/>
                </a:solidFill>
              </a:rPr>
              <a:t>某一点在某一趋近方向上的导数值。</a:t>
            </a:r>
            <a:endParaRPr lang="en-US" altLang="zh-CN" dirty="0">
              <a:solidFill>
                <a:srgbClr val="FF0000"/>
              </a:solidFill>
            </a:endParaRPr>
          </a:p>
        </p:txBody>
      </p:sp>
      <p:sp>
        <p:nvSpPr>
          <p:cNvPr id="18" name="Rectangle 2">
            <a:extLst>
              <a:ext uri="{FF2B5EF4-FFF2-40B4-BE49-F238E27FC236}">
                <a16:creationId xmlns:a16="http://schemas.microsoft.com/office/drawing/2014/main" id="{6990F778-E5F8-4F82-9833-4E7F1308EFEA}"/>
              </a:ext>
            </a:extLst>
          </p:cNvPr>
          <p:cNvSpPr txBox="1">
            <a:spLocks noChangeArrowheads="1"/>
          </p:cNvSpPr>
          <p:nvPr/>
        </p:nvSpPr>
        <p:spPr>
          <a:xfrm>
            <a:off x="685800" y="437357"/>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b="1" dirty="0">
                <a:solidFill>
                  <a:srgbClr val="0000FF"/>
                </a:solidFill>
                <a:latin typeface="Arial" charset="0"/>
                <a:ea typeface="Arial" charset="0"/>
                <a:cs typeface="Arial" charset="0"/>
              </a:rPr>
              <a:t>导数和方向导数</a:t>
            </a:r>
            <a:endParaRPr lang="en-US" altLang="x-none" b="1" dirty="0">
              <a:solidFill>
                <a:srgbClr val="0000FF"/>
              </a:solidFill>
              <a:latin typeface="Arial" charset="0"/>
              <a:ea typeface="Arial" charset="0"/>
              <a:cs typeface="Arial" charset="0"/>
            </a:endParaRPr>
          </a:p>
        </p:txBody>
      </p:sp>
      <p:sp>
        <p:nvSpPr>
          <p:cNvPr id="5" name="内容占位符 2">
            <a:extLst>
              <a:ext uri="{FF2B5EF4-FFF2-40B4-BE49-F238E27FC236}">
                <a16:creationId xmlns:a16="http://schemas.microsoft.com/office/drawing/2014/main" id="{BBAD5342-8100-4247-97E3-AFA4AF7E44BE}"/>
              </a:ext>
            </a:extLst>
          </p:cNvPr>
          <p:cNvSpPr txBox="1">
            <a:spLocks/>
          </p:cNvSpPr>
          <p:nvPr/>
        </p:nvSpPr>
        <p:spPr>
          <a:xfrm>
            <a:off x="285750" y="4495800"/>
            <a:ext cx="8572500" cy="1600201"/>
          </a:xfrm>
          <a:prstGeom prst="rect">
            <a:avLst/>
          </a:prstGeom>
        </p:spPr>
        <p:txBody>
          <a:bodyPr vert="horz">
            <a:normAutofit fontScale="625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lnSpc>
                <a:spcPct val="150000"/>
              </a:lnSpc>
            </a:pPr>
            <a:r>
              <a:rPr lang="zh-CN" altLang="en-US" dirty="0"/>
              <a:t>通俗的解释是： </a:t>
            </a:r>
            <a:br>
              <a:rPr lang="zh-CN" altLang="en-US" dirty="0"/>
            </a:br>
            <a:r>
              <a:rPr lang="zh-CN" altLang="en-US" dirty="0"/>
              <a:t>　我们不仅要知道函数在坐标轴正方向上的变化率（即偏导数），而且还要设法求得函数在其他特定方向上的变化率。而方向导数就是函数在其他特定方向上的变化率。</a:t>
            </a:r>
          </a:p>
        </p:txBody>
      </p:sp>
      <p:pic>
        <p:nvPicPr>
          <p:cNvPr id="626693" name="Picture 5">
            <a:extLst>
              <a:ext uri="{FF2B5EF4-FFF2-40B4-BE49-F238E27FC236}">
                <a16:creationId xmlns:a16="http://schemas.microsoft.com/office/drawing/2014/main" id="{164B447C-94AD-4E49-835C-1B0BE250D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25177"/>
            <a:ext cx="7524750" cy="131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566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DAA056-F5C8-44AB-88E1-F4933DB57D4A}"/>
              </a:ext>
            </a:extLst>
          </p:cNvPr>
          <p:cNvSpPr>
            <a:spLocks noGrp="1"/>
          </p:cNvSpPr>
          <p:nvPr>
            <p:ph idx="1"/>
          </p:nvPr>
        </p:nvSpPr>
        <p:spPr>
          <a:xfrm>
            <a:off x="304800" y="2514600"/>
            <a:ext cx="8305800" cy="1925913"/>
          </a:xfrm>
        </p:spPr>
        <p:txBody>
          <a:bodyPr>
            <a:normAutofit fontScale="62500" lnSpcReduction="20000"/>
          </a:bodyPr>
          <a:lstStyle/>
          <a:p>
            <a:pPr>
              <a:lnSpc>
                <a:spcPct val="150000"/>
              </a:lnSpc>
            </a:pPr>
            <a:r>
              <a:rPr lang="zh-CN" altLang="en-US" dirty="0"/>
              <a:t>梯度的提出只为回答一个问题： </a:t>
            </a:r>
            <a:br>
              <a:rPr lang="zh-CN" altLang="en-US" dirty="0"/>
            </a:br>
            <a:r>
              <a:rPr lang="zh-CN" altLang="en-US" dirty="0"/>
              <a:t>　函数在变量空间的某一点处，沿着哪一个方向有最大的变化率？ </a:t>
            </a:r>
            <a:br>
              <a:rPr lang="zh-CN" altLang="en-US" dirty="0"/>
            </a:br>
            <a:r>
              <a:rPr lang="zh-CN" altLang="en-US" dirty="0"/>
              <a:t>梯度定义如下： </a:t>
            </a:r>
            <a:br>
              <a:rPr lang="zh-CN" altLang="en-US" dirty="0"/>
            </a:br>
            <a:r>
              <a:rPr lang="zh-CN" altLang="en-US" dirty="0"/>
              <a:t>　函数在某一点的梯度是这样一个向量，</a:t>
            </a:r>
            <a:r>
              <a:rPr lang="zh-CN" altLang="en-US" dirty="0">
                <a:solidFill>
                  <a:srgbClr val="FF0000"/>
                </a:solidFill>
              </a:rPr>
              <a:t>它的方向与取得最大方向导数的方向一致，而它的模为方向导数的最大值</a:t>
            </a:r>
            <a:r>
              <a:rPr lang="zh-CN" altLang="en-US" dirty="0"/>
              <a:t>。</a:t>
            </a:r>
            <a:endParaRPr lang="en-US" altLang="zh-CN" dirty="0">
              <a:solidFill>
                <a:srgbClr val="FF0000"/>
              </a:solidFill>
            </a:endParaRPr>
          </a:p>
        </p:txBody>
      </p:sp>
      <p:sp>
        <p:nvSpPr>
          <p:cNvPr id="18" name="Rectangle 2">
            <a:extLst>
              <a:ext uri="{FF2B5EF4-FFF2-40B4-BE49-F238E27FC236}">
                <a16:creationId xmlns:a16="http://schemas.microsoft.com/office/drawing/2014/main" id="{6990F778-E5F8-4F82-9833-4E7F1308EFEA}"/>
              </a:ext>
            </a:extLst>
          </p:cNvPr>
          <p:cNvSpPr txBox="1">
            <a:spLocks noChangeArrowheads="1"/>
          </p:cNvSpPr>
          <p:nvPr/>
        </p:nvSpPr>
        <p:spPr>
          <a:xfrm>
            <a:off x="685800" y="437357"/>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b="1" dirty="0">
                <a:solidFill>
                  <a:srgbClr val="0000FF"/>
                </a:solidFill>
                <a:latin typeface="Arial" charset="0"/>
                <a:ea typeface="Arial" charset="0"/>
                <a:cs typeface="Arial" charset="0"/>
              </a:rPr>
              <a:t>导数和梯度</a:t>
            </a:r>
            <a:endParaRPr lang="en-US" altLang="x-none" b="1" dirty="0">
              <a:solidFill>
                <a:srgbClr val="0000FF"/>
              </a:solidFill>
              <a:latin typeface="Arial" charset="0"/>
              <a:ea typeface="Arial" charset="0"/>
              <a:cs typeface="Arial" charset="0"/>
            </a:endParaRPr>
          </a:p>
        </p:txBody>
      </p:sp>
      <p:sp>
        <p:nvSpPr>
          <p:cNvPr id="5" name="内容占位符 2">
            <a:extLst>
              <a:ext uri="{FF2B5EF4-FFF2-40B4-BE49-F238E27FC236}">
                <a16:creationId xmlns:a16="http://schemas.microsoft.com/office/drawing/2014/main" id="{BBAD5342-8100-4247-97E3-AFA4AF7E44BE}"/>
              </a:ext>
            </a:extLst>
          </p:cNvPr>
          <p:cNvSpPr txBox="1">
            <a:spLocks/>
          </p:cNvSpPr>
          <p:nvPr/>
        </p:nvSpPr>
        <p:spPr>
          <a:xfrm>
            <a:off x="152400" y="4820442"/>
            <a:ext cx="8572500" cy="1808958"/>
          </a:xfrm>
          <a:prstGeom prst="rect">
            <a:avLst/>
          </a:prstGeom>
        </p:spPr>
        <p:txBody>
          <a:bodyPr vert="horz">
            <a:normAutofit fontScale="775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lnSpc>
                <a:spcPct val="150000"/>
              </a:lnSpc>
            </a:pPr>
            <a:r>
              <a:rPr lang="zh-CN" altLang="en-US" dirty="0"/>
              <a:t>　这里注意三点： </a:t>
            </a:r>
            <a:br>
              <a:rPr lang="zh-CN" altLang="en-US" dirty="0"/>
            </a:br>
            <a:r>
              <a:rPr lang="zh-CN" altLang="en-US" dirty="0"/>
              <a:t>　</a:t>
            </a:r>
            <a:r>
              <a:rPr lang="en-US" altLang="zh-CN" dirty="0"/>
              <a:t>1</a:t>
            </a:r>
            <a:r>
              <a:rPr lang="zh-CN" altLang="en-US" dirty="0"/>
              <a:t>）梯度是一个向量，即有方向有大小； </a:t>
            </a:r>
            <a:br>
              <a:rPr lang="zh-CN" altLang="en-US" dirty="0"/>
            </a:br>
            <a:r>
              <a:rPr lang="zh-CN" altLang="en-US" dirty="0"/>
              <a:t>　</a:t>
            </a:r>
            <a:r>
              <a:rPr lang="en-US" altLang="zh-CN" dirty="0"/>
              <a:t>2</a:t>
            </a:r>
            <a:r>
              <a:rPr lang="zh-CN" altLang="en-US" dirty="0"/>
              <a:t>）梯度的方向是最大方向导数的方向； </a:t>
            </a:r>
            <a:br>
              <a:rPr lang="zh-CN" altLang="en-US" dirty="0"/>
            </a:br>
            <a:r>
              <a:rPr lang="zh-CN" altLang="en-US" dirty="0"/>
              <a:t>　</a:t>
            </a:r>
            <a:r>
              <a:rPr lang="en-US" altLang="zh-CN" dirty="0"/>
              <a:t>3</a:t>
            </a:r>
            <a:r>
              <a:rPr lang="zh-CN" altLang="en-US" dirty="0"/>
              <a:t>）梯度的值是最大方向导数的值。 </a:t>
            </a:r>
          </a:p>
        </p:txBody>
      </p:sp>
      <p:pic>
        <p:nvPicPr>
          <p:cNvPr id="628739" name="Picture 3">
            <a:extLst>
              <a:ext uri="{FF2B5EF4-FFF2-40B4-BE49-F238E27FC236}">
                <a16:creationId xmlns:a16="http://schemas.microsoft.com/office/drawing/2014/main" id="{7EEF28D9-1DCC-4D9C-BA84-048670CD26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484591"/>
            <a:ext cx="5210896" cy="932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391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DAA056-F5C8-44AB-88E1-F4933DB57D4A}"/>
              </a:ext>
            </a:extLst>
          </p:cNvPr>
          <p:cNvSpPr>
            <a:spLocks noGrp="1"/>
          </p:cNvSpPr>
          <p:nvPr>
            <p:ph idx="1"/>
          </p:nvPr>
        </p:nvSpPr>
        <p:spPr>
          <a:xfrm>
            <a:off x="152400" y="1828800"/>
            <a:ext cx="8305800" cy="2590800"/>
          </a:xfrm>
        </p:spPr>
        <p:txBody>
          <a:bodyPr>
            <a:normAutofit fontScale="70000" lnSpcReduction="20000"/>
          </a:bodyPr>
          <a:lstStyle/>
          <a:p>
            <a:pPr>
              <a:lnSpc>
                <a:spcPct val="150000"/>
              </a:lnSpc>
            </a:pPr>
            <a:r>
              <a:rPr lang="zh-CN" altLang="en-US" dirty="0"/>
              <a:t>提问：导数与偏导数与方向导数是向量么？ 　</a:t>
            </a:r>
            <a:endParaRPr lang="en-US" altLang="zh-CN" dirty="0"/>
          </a:p>
          <a:p>
            <a:pPr>
              <a:lnSpc>
                <a:spcPct val="150000"/>
              </a:lnSpc>
            </a:pPr>
            <a:r>
              <a:rPr lang="zh-CN" altLang="en-US" dirty="0"/>
              <a:t>向量的定义是有方向（</a:t>
            </a:r>
            <a:r>
              <a:rPr lang="en-US" altLang="zh-CN" dirty="0"/>
              <a:t>direction</a:t>
            </a:r>
            <a:r>
              <a:rPr lang="zh-CN" altLang="en-US" dirty="0"/>
              <a:t>）有大小（</a:t>
            </a:r>
            <a:r>
              <a:rPr lang="en-US" altLang="zh-CN" dirty="0"/>
              <a:t>magnitude</a:t>
            </a:r>
            <a:r>
              <a:rPr lang="zh-CN" altLang="en-US" dirty="0"/>
              <a:t>）的量。 　</a:t>
            </a:r>
            <a:endParaRPr lang="en-US" altLang="zh-CN" dirty="0"/>
          </a:p>
          <a:p>
            <a:pPr>
              <a:lnSpc>
                <a:spcPct val="150000"/>
              </a:lnSpc>
            </a:pPr>
            <a:r>
              <a:rPr lang="zh-CN" altLang="en-US" dirty="0"/>
              <a:t>从前面的定义可以这样看出，</a:t>
            </a:r>
            <a:r>
              <a:rPr lang="zh-CN" altLang="en-US" dirty="0">
                <a:solidFill>
                  <a:srgbClr val="FF0000"/>
                </a:solidFill>
              </a:rPr>
              <a:t>偏导数和方向导数表达的是函数在某一点沿某一方向的变化率，也是具有方向和大小的</a:t>
            </a:r>
            <a:r>
              <a:rPr lang="zh-CN" altLang="en-US" dirty="0"/>
              <a:t>。</a:t>
            </a:r>
            <a:endParaRPr lang="en-US" altLang="zh-CN" dirty="0"/>
          </a:p>
          <a:p>
            <a:pPr>
              <a:lnSpc>
                <a:spcPct val="150000"/>
              </a:lnSpc>
            </a:pPr>
            <a:r>
              <a:rPr lang="zh-CN" altLang="en-US" dirty="0"/>
              <a:t>因此从这个角度来理解，我们也可以把偏导数和方向导数看作是一个向量，向量的方向就是变化率的方向，向量的模，就是变化率的大小。 </a:t>
            </a:r>
          </a:p>
        </p:txBody>
      </p:sp>
      <p:sp>
        <p:nvSpPr>
          <p:cNvPr id="18" name="Rectangle 2">
            <a:extLst>
              <a:ext uri="{FF2B5EF4-FFF2-40B4-BE49-F238E27FC236}">
                <a16:creationId xmlns:a16="http://schemas.microsoft.com/office/drawing/2014/main" id="{6990F778-E5F8-4F82-9833-4E7F1308EFEA}"/>
              </a:ext>
            </a:extLst>
          </p:cNvPr>
          <p:cNvSpPr txBox="1">
            <a:spLocks noChangeArrowheads="1"/>
          </p:cNvSpPr>
          <p:nvPr/>
        </p:nvSpPr>
        <p:spPr>
          <a:xfrm>
            <a:off x="685800" y="437357"/>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b="1" dirty="0">
                <a:solidFill>
                  <a:srgbClr val="0000FF"/>
                </a:solidFill>
                <a:latin typeface="Arial" charset="0"/>
                <a:ea typeface="Arial" charset="0"/>
                <a:cs typeface="Arial" charset="0"/>
              </a:rPr>
              <a:t>导数与向量</a:t>
            </a:r>
            <a:endParaRPr lang="en-US" altLang="x-none" b="1" dirty="0">
              <a:solidFill>
                <a:srgbClr val="0000FF"/>
              </a:solidFill>
              <a:latin typeface="Arial" charset="0"/>
              <a:ea typeface="Arial" charset="0"/>
              <a:cs typeface="Arial" charset="0"/>
            </a:endParaRPr>
          </a:p>
        </p:txBody>
      </p:sp>
      <p:sp>
        <p:nvSpPr>
          <p:cNvPr id="5" name="内容占位符 2">
            <a:extLst>
              <a:ext uri="{FF2B5EF4-FFF2-40B4-BE49-F238E27FC236}">
                <a16:creationId xmlns:a16="http://schemas.microsoft.com/office/drawing/2014/main" id="{BBAD5342-8100-4247-97E3-AFA4AF7E44BE}"/>
              </a:ext>
            </a:extLst>
          </p:cNvPr>
          <p:cNvSpPr txBox="1">
            <a:spLocks/>
          </p:cNvSpPr>
          <p:nvPr/>
        </p:nvSpPr>
        <p:spPr>
          <a:xfrm>
            <a:off x="175846" y="4648200"/>
            <a:ext cx="8572500" cy="1371600"/>
          </a:xfrm>
          <a:prstGeom prst="rect">
            <a:avLst/>
          </a:prstGeom>
        </p:spPr>
        <p:txBody>
          <a:bodyPr vert="horz">
            <a:normAutofit fontScale="775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lnSpc>
                <a:spcPct val="150000"/>
              </a:lnSpc>
            </a:pPr>
            <a:r>
              <a:rPr lang="zh-CN" altLang="en-US" dirty="0"/>
              <a:t>那么沿着这样一种思路，就可以如下理解梯度： </a:t>
            </a:r>
            <a:br>
              <a:rPr lang="zh-CN" altLang="en-US" dirty="0"/>
            </a:br>
            <a:r>
              <a:rPr lang="zh-CN" altLang="en-US" dirty="0"/>
              <a:t>　</a:t>
            </a:r>
            <a:r>
              <a:rPr lang="zh-CN" altLang="en-US" dirty="0">
                <a:solidFill>
                  <a:srgbClr val="FF0000"/>
                </a:solidFill>
              </a:rPr>
              <a:t>梯度即函数在某一点最大的方向导数，函数沿梯度方向函数有最大的变化率。</a:t>
            </a:r>
          </a:p>
        </p:txBody>
      </p:sp>
    </p:spTree>
    <p:extLst>
      <p:ext uri="{BB962C8B-B14F-4D97-AF65-F5344CB8AC3E}">
        <p14:creationId xmlns:p14="http://schemas.microsoft.com/office/powerpoint/2010/main" val="121834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DAA056-F5C8-44AB-88E1-F4933DB57D4A}"/>
              </a:ext>
            </a:extLst>
          </p:cNvPr>
          <p:cNvSpPr>
            <a:spLocks noGrp="1"/>
          </p:cNvSpPr>
          <p:nvPr>
            <p:ph idx="1"/>
          </p:nvPr>
        </p:nvSpPr>
        <p:spPr>
          <a:xfrm>
            <a:off x="152400" y="1136772"/>
            <a:ext cx="8305800" cy="1524000"/>
          </a:xfrm>
        </p:spPr>
        <p:txBody>
          <a:bodyPr>
            <a:normAutofit fontScale="62500" lnSpcReduction="20000"/>
          </a:bodyPr>
          <a:lstStyle/>
          <a:p>
            <a:pPr>
              <a:lnSpc>
                <a:spcPct val="150000"/>
              </a:lnSpc>
            </a:pPr>
            <a:r>
              <a:rPr lang="zh-CN" altLang="en-US" dirty="0"/>
              <a:t>既然在变量空间的某一点处，函数沿梯度方向具有最大的变化率，那么在优化目标函数的时候，自然是</a:t>
            </a:r>
            <a:r>
              <a:rPr lang="zh-CN" altLang="en-US" dirty="0">
                <a:solidFill>
                  <a:srgbClr val="FF0000"/>
                </a:solidFill>
              </a:rPr>
              <a:t>沿着</a:t>
            </a:r>
            <a:r>
              <a:rPr lang="zh-CN" altLang="en-US" b="1" dirty="0">
                <a:solidFill>
                  <a:srgbClr val="FF0000"/>
                </a:solidFill>
              </a:rPr>
              <a:t>负梯度方向</a:t>
            </a:r>
            <a:r>
              <a:rPr lang="zh-CN" altLang="en-US" dirty="0">
                <a:solidFill>
                  <a:srgbClr val="FF0000"/>
                </a:solidFill>
              </a:rPr>
              <a:t>去减小函数值</a:t>
            </a:r>
            <a:r>
              <a:rPr lang="zh-CN" altLang="en-US" dirty="0"/>
              <a:t>，以此达到我们的优化目标。 </a:t>
            </a:r>
            <a:br>
              <a:rPr lang="zh-CN" altLang="en-US" dirty="0"/>
            </a:br>
            <a:r>
              <a:rPr lang="zh-CN" altLang="en-US" dirty="0"/>
              <a:t>　如何沿着负梯度方向减小函数值呢？既然梯度是偏导数的集合，如下：  </a:t>
            </a:r>
          </a:p>
        </p:txBody>
      </p:sp>
      <p:sp>
        <p:nvSpPr>
          <p:cNvPr id="18" name="Rectangle 2">
            <a:extLst>
              <a:ext uri="{FF2B5EF4-FFF2-40B4-BE49-F238E27FC236}">
                <a16:creationId xmlns:a16="http://schemas.microsoft.com/office/drawing/2014/main" id="{6990F778-E5F8-4F82-9833-4E7F1308EFEA}"/>
              </a:ext>
            </a:extLst>
          </p:cNvPr>
          <p:cNvSpPr txBox="1">
            <a:spLocks noChangeArrowheads="1"/>
          </p:cNvSpPr>
          <p:nvPr/>
        </p:nvSpPr>
        <p:spPr>
          <a:xfrm>
            <a:off x="530469" y="196301"/>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b="1" dirty="0">
                <a:solidFill>
                  <a:srgbClr val="0000FF"/>
                </a:solidFill>
                <a:latin typeface="Arial" charset="0"/>
                <a:ea typeface="Arial" charset="0"/>
                <a:cs typeface="Arial" charset="0"/>
              </a:rPr>
              <a:t>梯度下降法</a:t>
            </a:r>
            <a:endParaRPr lang="en-US" altLang="x-none" b="1" dirty="0">
              <a:solidFill>
                <a:srgbClr val="0000FF"/>
              </a:solidFill>
              <a:latin typeface="Arial" charset="0"/>
              <a:ea typeface="Arial" charset="0"/>
              <a:cs typeface="Arial" charset="0"/>
            </a:endParaRPr>
          </a:p>
        </p:txBody>
      </p:sp>
      <p:sp>
        <p:nvSpPr>
          <p:cNvPr id="5" name="内容占位符 2">
            <a:extLst>
              <a:ext uri="{FF2B5EF4-FFF2-40B4-BE49-F238E27FC236}">
                <a16:creationId xmlns:a16="http://schemas.microsoft.com/office/drawing/2014/main" id="{BBAD5342-8100-4247-97E3-AFA4AF7E44BE}"/>
              </a:ext>
            </a:extLst>
          </p:cNvPr>
          <p:cNvSpPr txBox="1">
            <a:spLocks/>
          </p:cNvSpPr>
          <p:nvPr/>
        </p:nvSpPr>
        <p:spPr>
          <a:xfrm>
            <a:off x="301869" y="4114800"/>
            <a:ext cx="4038600" cy="2133600"/>
          </a:xfrm>
          <a:prstGeom prst="rect">
            <a:avLst/>
          </a:prstGeom>
        </p:spPr>
        <p:txBody>
          <a:bodyPr vert="horz">
            <a:normAutofit fontScale="700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lnSpc>
                <a:spcPct val="150000"/>
              </a:lnSpc>
            </a:pPr>
            <a:r>
              <a:rPr lang="zh-CN" altLang="en-US" dirty="0"/>
              <a:t>同时梯度和偏导数都是向量，那么参考向量运算法则，我们在</a:t>
            </a:r>
            <a:r>
              <a:rPr lang="zh-CN" altLang="en-US" dirty="0">
                <a:solidFill>
                  <a:srgbClr val="FF0000"/>
                </a:solidFill>
              </a:rPr>
              <a:t>每个变量轴上减小对应变量值</a:t>
            </a:r>
            <a:r>
              <a:rPr lang="zh-CN" altLang="en-US" dirty="0"/>
              <a:t>即可，梯度下降法可以描述如下：</a:t>
            </a:r>
          </a:p>
        </p:txBody>
      </p:sp>
      <p:pic>
        <p:nvPicPr>
          <p:cNvPr id="629763" name="Picture 3">
            <a:extLst>
              <a:ext uri="{FF2B5EF4-FFF2-40B4-BE49-F238E27FC236}">
                <a16:creationId xmlns:a16="http://schemas.microsoft.com/office/drawing/2014/main" id="{D96AE2B1-3B27-43A3-BD4D-54D580C64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638424"/>
            <a:ext cx="4415932" cy="790576"/>
          </a:xfrm>
          <a:prstGeom prst="rect">
            <a:avLst/>
          </a:prstGeom>
          <a:noFill/>
          <a:extLst>
            <a:ext uri="{909E8E84-426E-40DD-AFC4-6F175D3DCCD1}">
              <a14:hiddenFill xmlns:a14="http://schemas.microsoft.com/office/drawing/2010/main">
                <a:solidFill>
                  <a:srgbClr val="FFFFFF"/>
                </a:solidFill>
              </a14:hiddenFill>
            </a:ext>
          </a:extLst>
        </p:spPr>
      </p:pic>
      <p:pic>
        <p:nvPicPr>
          <p:cNvPr id="629765" name="Picture 5">
            <a:extLst>
              <a:ext uri="{FF2B5EF4-FFF2-40B4-BE49-F238E27FC236}">
                <a16:creationId xmlns:a16="http://schemas.microsoft.com/office/drawing/2014/main" id="{084BB62E-B2B4-4971-B894-A3F588BD6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3743721"/>
            <a:ext cx="1981200" cy="2875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67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3A89800-F8DC-42A8-9289-6916777DDA38}"/>
              </a:ext>
            </a:extLst>
          </p:cNvPr>
          <p:cNvPicPr>
            <a:picLocks noChangeAspect="1"/>
          </p:cNvPicPr>
          <p:nvPr/>
        </p:nvPicPr>
        <p:blipFill>
          <a:blip r:embed="rId3"/>
          <a:stretch>
            <a:fillRect/>
          </a:stretch>
        </p:blipFill>
        <p:spPr>
          <a:xfrm>
            <a:off x="152400" y="1408217"/>
            <a:ext cx="8915400" cy="2261973"/>
          </a:xfrm>
          <a:prstGeom prst="rect">
            <a:avLst/>
          </a:prstGeom>
        </p:spPr>
      </p:pic>
      <p:sp>
        <p:nvSpPr>
          <p:cNvPr id="4" name="Rectangle 2">
            <a:extLst>
              <a:ext uri="{FF2B5EF4-FFF2-40B4-BE49-F238E27FC236}">
                <a16:creationId xmlns:a16="http://schemas.microsoft.com/office/drawing/2014/main" id="{293F6D53-F556-46E9-B3E2-D610731ACFCE}"/>
              </a:ext>
            </a:extLst>
          </p:cNvPr>
          <p:cNvSpPr txBox="1">
            <a:spLocks noChangeArrowheads="1"/>
          </p:cNvSpPr>
          <p:nvPr/>
        </p:nvSpPr>
        <p:spPr>
          <a:xfrm>
            <a:off x="685800" y="437357"/>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x-none" b="1" dirty="0">
                <a:solidFill>
                  <a:srgbClr val="0000FF"/>
                </a:solidFill>
                <a:latin typeface="Arial" charset="0"/>
                <a:ea typeface="Arial" charset="0"/>
                <a:cs typeface="Arial" charset="0"/>
              </a:rPr>
              <a:t>Gradient Descent Algorithm</a:t>
            </a:r>
          </a:p>
        </p:txBody>
      </p:sp>
      <p:pic>
        <p:nvPicPr>
          <p:cNvPr id="590850" name="Picture 2" descr="âæ¢¯åº¦âçå¾çæç´¢ç»æ">
            <a:extLst>
              <a:ext uri="{FF2B5EF4-FFF2-40B4-BE49-F238E27FC236}">
                <a16:creationId xmlns:a16="http://schemas.microsoft.com/office/drawing/2014/main" id="{2F39DC1D-45B1-4B85-B00A-C522CB3169F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611688" y="3200400"/>
            <a:ext cx="3922712" cy="3552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6131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a:xfrm>
            <a:off x="685800" y="437357"/>
            <a:ext cx="8229600" cy="1143000"/>
          </a:xfrm>
        </p:spPr>
        <p:txBody>
          <a:bodyPr/>
          <a:lstStyle/>
          <a:p>
            <a:r>
              <a:rPr lang="zh-CN" altLang="en-US" dirty="0">
                <a:solidFill>
                  <a:srgbClr val="0000FF"/>
                </a:solidFill>
                <a:latin typeface="黑体" panose="02010609060101010101" pitchFamily="49" charset="-122"/>
                <a:ea typeface="黑体" panose="02010609060101010101" pitchFamily="49" charset="-122"/>
              </a:rPr>
              <a:t>梯度下降法</a:t>
            </a:r>
            <a:r>
              <a:rPr lang="en-US" altLang="zh-CN" dirty="0">
                <a:solidFill>
                  <a:srgbClr val="0000FF"/>
                </a:solidFill>
                <a:latin typeface="黑体" panose="02010609060101010101" pitchFamily="49" charset="-122"/>
                <a:ea typeface="黑体" panose="02010609060101010101" pitchFamily="49" charset="-122"/>
              </a:rPr>
              <a:t>——</a:t>
            </a:r>
            <a:r>
              <a:rPr lang="zh-CN" altLang="en-US" dirty="0">
                <a:solidFill>
                  <a:srgbClr val="0000FF"/>
                </a:solidFill>
                <a:latin typeface="黑体" panose="02010609060101010101" pitchFamily="49" charset="-122"/>
                <a:ea typeface="黑体" panose="02010609060101010101" pitchFamily="49" charset="-122"/>
              </a:rPr>
              <a:t>更新权值</a:t>
            </a:r>
            <a:endParaRPr lang="en-US" altLang="x-none" b="1" dirty="0">
              <a:solidFill>
                <a:srgbClr val="0000FF"/>
              </a:solidFill>
              <a:latin typeface="黑体" panose="02010609060101010101" pitchFamily="49" charset="-122"/>
              <a:ea typeface="黑体" panose="02010609060101010101" pitchFamily="49" charset="-122"/>
              <a:cs typeface="Arial" charset="0"/>
            </a:endParaRPr>
          </a:p>
        </p:txBody>
      </p:sp>
      <p:sp>
        <p:nvSpPr>
          <p:cNvPr id="63490" name="Rectangle 3"/>
          <p:cNvSpPr>
            <a:spLocks noGrp="1" noChangeArrowheads="1"/>
          </p:cNvSpPr>
          <p:nvPr>
            <p:ph type="body" sz="half" idx="1"/>
          </p:nvPr>
        </p:nvSpPr>
        <p:spPr>
          <a:xfrm>
            <a:off x="622300" y="1549003"/>
            <a:ext cx="7162800" cy="4114800"/>
          </a:xfrm>
        </p:spPr>
        <p:txBody>
          <a:bodyPr/>
          <a:lstStyle/>
          <a:p>
            <a:pPr eaLnBrk="1" hangingPunct="1"/>
            <a:r>
              <a:rPr lang="en-US" altLang="x-none" sz="2800" dirty="0">
                <a:ea typeface="ＭＳ Ｐゴシック" charset="-128"/>
              </a:rPr>
              <a:t>For a data </a:t>
            </a:r>
            <a:r>
              <a:rPr lang="en-US" altLang="x-none" sz="2800" i="1" dirty="0">
                <a:ea typeface="ＭＳ Ｐゴシック" charset="-128"/>
              </a:rPr>
              <a:t>x = </a:t>
            </a:r>
            <a:r>
              <a:rPr lang="en-US" altLang="x-none" sz="2800" dirty="0">
                <a:ea typeface="ＭＳ Ｐゴシック" charset="-128"/>
              </a:rPr>
              <a:t>(</a:t>
            </a:r>
            <a:r>
              <a:rPr lang="en-US" altLang="x-none" sz="2800" i="1" dirty="0">
                <a:ea typeface="ＭＳ Ｐゴシック" charset="-128"/>
              </a:rPr>
              <a:t>x</a:t>
            </a:r>
            <a:r>
              <a:rPr lang="en-US" altLang="x-none" sz="2800" baseline="-25000" dirty="0">
                <a:ea typeface="ＭＳ Ｐゴシック" charset="-128"/>
              </a:rPr>
              <a:t>1</a:t>
            </a:r>
            <a:r>
              <a:rPr lang="en-US" altLang="x-none" sz="2800" dirty="0">
                <a:ea typeface="ＭＳ Ｐゴシック" charset="-128"/>
              </a:rPr>
              <a:t>,</a:t>
            </a:r>
            <a:r>
              <a:rPr lang="en-US" altLang="x-none" sz="2800" i="1" dirty="0">
                <a:ea typeface="ＭＳ Ｐゴシック" charset="-128"/>
              </a:rPr>
              <a:t>x</a:t>
            </a:r>
            <a:r>
              <a:rPr lang="en-US" altLang="x-none" sz="2800" baseline="-25000" dirty="0">
                <a:ea typeface="ＭＳ Ｐゴシック" charset="-128"/>
              </a:rPr>
              <a:t>2</a:t>
            </a:r>
            <a:r>
              <a:rPr lang="en-US" altLang="x-none" sz="2800" dirty="0">
                <a:ea typeface="ＭＳ Ｐゴシック" charset="-128"/>
              </a:rPr>
              <a:t>,…</a:t>
            </a:r>
            <a:r>
              <a:rPr lang="en-US" altLang="x-none" sz="2800" i="1" dirty="0" err="1">
                <a:ea typeface="ＭＳ Ｐゴシック" charset="-128"/>
              </a:rPr>
              <a:t>x</a:t>
            </a:r>
            <a:r>
              <a:rPr lang="en-US" altLang="x-none" sz="2800" baseline="-25000" dirty="0" err="1">
                <a:ea typeface="ＭＳ Ｐゴシック" charset="-128"/>
              </a:rPr>
              <a:t>d</a:t>
            </a:r>
            <a:r>
              <a:rPr lang="en-US" altLang="x-none" sz="2800" dirty="0">
                <a:ea typeface="ＭＳ Ｐゴシック" charset="-128"/>
              </a:rPr>
              <a:t>), </a:t>
            </a:r>
          </a:p>
          <a:p>
            <a:pPr eaLnBrk="1" hangingPunct="1"/>
            <a:r>
              <a:rPr lang="en-US" altLang="x-none" sz="2800" dirty="0">
                <a:ea typeface="ＭＳ Ｐゴシック" charset="-128"/>
              </a:rPr>
              <a:t>error E =1/2 (y – o)</a:t>
            </a:r>
            <a:r>
              <a:rPr lang="en-US" altLang="x-none" sz="2800" baseline="30000" dirty="0">
                <a:ea typeface="ＭＳ Ｐゴシック" charset="-128"/>
              </a:rPr>
              <a:t>2</a:t>
            </a:r>
            <a:r>
              <a:rPr lang="en-US" altLang="x-none" sz="2800" dirty="0">
                <a:ea typeface="ＭＳ Ｐゴシック" charset="-128"/>
              </a:rPr>
              <a:t> = (</a:t>
            </a:r>
            <a:r>
              <a:rPr lang="en-US" altLang="x-none" sz="2800" i="1" dirty="0">
                <a:ea typeface="ＭＳ Ｐゴシック" charset="-128"/>
              </a:rPr>
              <a:t>y</a:t>
            </a:r>
            <a:r>
              <a:rPr lang="en-US" altLang="x-none" sz="2800" dirty="0">
                <a:ea typeface="ＭＳ Ｐゴシック" charset="-128"/>
              </a:rPr>
              <a:t> – </a:t>
            </a:r>
            <a:r>
              <a:rPr lang="en-US" altLang="x-none" sz="2800" i="1" dirty="0">
                <a:ea typeface="ＭＳ Ｐゴシック" charset="-128"/>
              </a:rPr>
              <a:t>w</a:t>
            </a:r>
            <a:r>
              <a:rPr lang="en-US" altLang="x-none" sz="2800" baseline="-25000" dirty="0">
                <a:ea typeface="ＭＳ Ｐゴシック" charset="-128"/>
              </a:rPr>
              <a:t>0</a:t>
            </a:r>
            <a:r>
              <a:rPr lang="en-US" altLang="x-none" sz="2800" i="1" dirty="0">
                <a:ea typeface="ＭＳ Ｐゴシック" charset="-128"/>
              </a:rPr>
              <a:t>x</a:t>
            </a:r>
            <a:r>
              <a:rPr lang="en-US" altLang="x-none" sz="2800" baseline="-25000" dirty="0">
                <a:ea typeface="ＭＳ Ｐゴシック" charset="-128"/>
              </a:rPr>
              <a:t>0</a:t>
            </a:r>
            <a:r>
              <a:rPr lang="en-US" altLang="x-none" sz="2800" dirty="0">
                <a:ea typeface="ＭＳ Ｐゴシック" charset="-128"/>
              </a:rPr>
              <a:t> - </a:t>
            </a:r>
            <a:r>
              <a:rPr lang="en-US" altLang="x-none" sz="2800" i="1" dirty="0">
                <a:ea typeface="ＭＳ Ｐゴシック" charset="-128"/>
              </a:rPr>
              <a:t>w</a:t>
            </a:r>
            <a:r>
              <a:rPr lang="en-US" altLang="x-none" sz="2800" baseline="-25000" dirty="0">
                <a:ea typeface="ＭＳ Ｐゴシック" charset="-128"/>
              </a:rPr>
              <a:t>1</a:t>
            </a:r>
            <a:r>
              <a:rPr lang="en-US" altLang="x-none" sz="2800" i="1" dirty="0">
                <a:ea typeface="ＭＳ Ｐゴシック" charset="-128"/>
              </a:rPr>
              <a:t>x</a:t>
            </a:r>
            <a:r>
              <a:rPr lang="en-US" altLang="x-none" sz="2800" baseline="-25000" dirty="0">
                <a:ea typeface="ＭＳ Ｐゴシック" charset="-128"/>
              </a:rPr>
              <a:t>1</a:t>
            </a:r>
            <a:r>
              <a:rPr lang="en-US" altLang="x-none" sz="2800" dirty="0">
                <a:ea typeface="ＭＳ Ｐゴシック" charset="-128"/>
              </a:rPr>
              <a:t> - … - </a:t>
            </a:r>
            <a:r>
              <a:rPr lang="en-US" altLang="x-none" sz="2800" i="1" dirty="0" err="1">
                <a:ea typeface="ＭＳ Ｐゴシック" charset="-128"/>
              </a:rPr>
              <a:t>w</a:t>
            </a:r>
            <a:r>
              <a:rPr lang="en-US" altLang="x-none" sz="2800" baseline="-25000" dirty="0" err="1">
                <a:ea typeface="ＭＳ Ｐゴシック" charset="-128"/>
              </a:rPr>
              <a:t>d</a:t>
            </a:r>
            <a:r>
              <a:rPr lang="en-US" altLang="x-none" sz="2800" i="1" dirty="0" err="1">
                <a:ea typeface="ＭＳ Ｐゴシック" charset="-128"/>
              </a:rPr>
              <a:t>x</a:t>
            </a:r>
            <a:r>
              <a:rPr lang="en-US" altLang="x-none" sz="2800" baseline="-25000" dirty="0" err="1">
                <a:ea typeface="ＭＳ Ｐゴシック" charset="-128"/>
              </a:rPr>
              <a:t>d</a:t>
            </a:r>
            <a:r>
              <a:rPr lang="en-US" altLang="x-none" sz="2800" dirty="0">
                <a:ea typeface="ＭＳ Ｐゴシック" charset="-128"/>
              </a:rPr>
              <a:t>)</a:t>
            </a:r>
            <a:r>
              <a:rPr lang="en-US" altLang="x-none" sz="2800" baseline="30000" dirty="0">
                <a:ea typeface="ＭＳ Ｐゴシック" charset="-128"/>
              </a:rPr>
              <a:t>2</a:t>
            </a:r>
          </a:p>
          <a:p>
            <a:pPr eaLnBrk="1" hangingPunct="1"/>
            <a:endParaRPr lang="en-US" altLang="x-none" sz="2800" baseline="30000" dirty="0">
              <a:ea typeface="ＭＳ Ｐゴシック" charset="-128"/>
            </a:endParaRPr>
          </a:p>
          <a:p>
            <a:pPr eaLnBrk="1" hangingPunct="1"/>
            <a:r>
              <a:rPr lang="en-US" altLang="x-none" sz="2800" dirty="0">
                <a:ea typeface="ＭＳ Ｐゴシック" charset="-128"/>
              </a:rPr>
              <a:t>Partial derivative: </a:t>
            </a:r>
          </a:p>
          <a:p>
            <a:pPr eaLnBrk="1" hangingPunct="1"/>
            <a:endParaRPr lang="en-US" altLang="x-none" sz="2800" baseline="30000" dirty="0">
              <a:ea typeface="ＭＳ Ｐゴシック" charset="-128"/>
            </a:endParaRPr>
          </a:p>
          <a:p>
            <a:pPr eaLnBrk="1" hangingPunct="1"/>
            <a:endParaRPr lang="en-US" altLang="x-none" sz="2800" dirty="0">
              <a:ea typeface="ＭＳ Ｐゴシック" charset="-128"/>
            </a:endParaRPr>
          </a:p>
        </p:txBody>
      </p:sp>
      <mc:AlternateContent xmlns:mc="http://schemas.openxmlformats.org/markup-compatibility/2006" xmlns:a14="http://schemas.microsoft.com/office/drawing/2010/main">
        <mc:Choice Requires="a14">
          <p:sp>
            <p:nvSpPr>
              <p:cNvPr id="63491" name="Object 4"/>
              <p:cNvSpPr txBox="1">
                <a:spLocks noGrp="1"/>
              </p:cNvSpPr>
              <p:nvPr>
                <p:ph sz="quarter" idx="2"/>
              </p:nvPr>
            </p:nvSpPr>
            <p:spPr bwMode="auto">
              <a:xfrm>
                <a:off x="3855903" y="3207147"/>
                <a:ext cx="5257800" cy="661988"/>
              </a:xfrm>
              <a:prstGeom prst="rect">
                <a:avLst/>
              </a:prstGeom>
              <a:noFill/>
              <a:ln>
                <a:noFill/>
              </a:ln>
              <a:effectLst/>
            </p:spPr>
            <p:txBody>
              <a:bodyPr>
                <a:normAutofit fontScale="55000" lnSpcReduction="20000"/>
              </a:bodyPr>
              <a:lstStyle/>
              <a:p>
                <a:pPr>
                  <a:buNone/>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𝐸</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m:t>
                          </m:r>
                        </m:e>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𝑤</m:t>
                              </m:r>
                            </m:e>
                            <m:sub>
                              <m:r>
                                <a:rPr lang="zh-CN" altLang="en-US" i="1">
                                  <a:solidFill>
                                    <a:srgbClr val="000000"/>
                                  </a:solidFill>
                                  <a:latin typeface="Cambria Math" panose="02040503050406030204" pitchFamily="18" charset="0"/>
                                </a:rPr>
                                <m:t>𝑖</m:t>
                              </m:r>
                            </m:sub>
                          </m:sSub>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𝐸</m:t>
                          </m:r>
                        </m:num>
                        <m:den>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𝑤</m:t>
                              </m:r>
                            </m:e>
                            <m:sub>
                              <m:r>
                                <a:rPr lang="zh-CN" altLang="en-US" i="1">
                                  <a:solidFill>
                                    <a:srgbClr val="000000"/>
                                  </a:solidFill>
                                  <a:latin typeface="Cambria Math" panose="02040503050406030204" pitchFamily="18" charset="0"/>
                                </a:rPr>
                                <m:t>𝑖</m:t>
                              </m:r>
                            </m:sub>
                          </m:sSub>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𝑜</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𝑜</m:t>
                          </m:r>
                        </m:num>
                        <m:den>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𝑤</m:t>
                              </m:r>
                            </m:e>
                            <m:sub>
                              <m:r>
                                <a:rPr lang="zh-CN" altLang="en-US" i="1">
                                  <a:solidFill>
                                    <a:srgbClr val="000000"/>
                                  </a:solidFill>
                                  <a:latin typeface="Cambria Math" panose="02040503050406030204" pitchFamily="18" charset="0"/>
                                </a:rPr>
                                <m:t>𝑖</m:t>
                              </m:r>
                            </m:sub>
                          </m:sSub>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𝑜</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𝑜</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oMath>
                  </m:oMathPara>
                </a14:m>
                <a:endParaRPr lang="zh-CN" altLang="en-US" dirty="0"/>
              </a:p>
            </p:txBody>
          </p:sp>
        </mc:Choice>
        <mc:Fallback xmlns="">
          <p:sp>
            <p:nvSpPr>
              <p:cNvPr id="63491" name="Object 4"/>
              <p:cNvSpPr txBox="1">
                <a:spLocks noGrp="1" noRot="1" noChangeAspect="1" noMove="1" noResize="1" noEditPoints="1" noAdjustHandles="1" noChangeArrowheads="1" noChangeShapeType="1" noTextEdit="1"/>
              </p:cNvSpPr>
              <p:nvPr>
                <p:ph sz="quarter" idx="2"/>
              </p:nvPr>
            </p:nvSpPr>
            <p:spPr bwMode="auto">
              <a:xfrm>
                <a:off x="3855903" y="3207147"/>
                <a:ext cx="5257800" cy="661988"/>
              </a:xfrm>
              <a:prstGeom prst="rect">
                <a:avLst/>
              </a:prstGeom>
              <a:blipFill>
                <a:blip r:embed="rId4"/>
                <a:stretch>
                  <a:fillRect/>
                </a:stretch>
              </a:blipFill>
              <a:ln>
                <a:noFill/>
              </a:ln>
              <a:effectLst/>
            </p:spPr>
            <p:txBody>
              <a:bodyPr/>
              <a:lstStyle/>
              <a:p>
                <a:r>
                  <a:rPr lang="zh-CN" altLang="en-US">
                    <a:noFill/>
                  </a:rPr>
                  <a:t> </a:t>
                </a:r>
              </a:p>
            </p:txBody>
          </p:sp>
        </mc:Fallback>
      </mc:AlternateContent>
      <p:graphicFrame>
        <p:nvGraphicFramePr>
          <p:cNvPr id="63492" name="Object 6"/>
          <p:cNvGraphicFramePr>
            <a:graphicFrameLocks noChangeAspect="1"/>
          </p:cNvGraphicFramePr>
          <p:nvPr/>
        </p:nvGraphicFramePr>
        <p:xfrm>
          <a:off x="1905000" y="5715000"/>
          <a:ext cx="469900" cy="393700"/>
        </p:xfrm>
        <a:graphic>
          <a:graphicData uri="http://schemas.openxmlformats.org/presentationml/2006/ole">
            <mc:AlternateContent xmlns:mc="http://schemas.openxmlformats.org/markup-compatibility/2006">
              <mc:Choice xmlns:v="urn:schemas-microsoft-com:vml" Requires="v">
                <p:oleObj spid="_x0000_s655518" name="Equation" r:id="rId5" imgW="469696" imgH="393529" progId="Equation.3">
                  <p:embed/>
                </p:oleObj>
              </mc:Choice>
              <mc:Fallback>
                <p:oleObj name="Equation" r:id="rId5" imgW="469696" imgH="393529" progId="Equation.3">
                  <p:embed/>
                  <p:pic>
                    <p:nvPicPr>
                      <p:cNvPr id="6349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5715000"/>
                        <a:ext cx="4699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3493" name="Object 7"/>
          <p:cNvGraphicFramePr>
            <a:graphicFrameLocks noChangeAspect="1"/>
          </p:cNvGraphicFramePr>
          <p:nvPr/>
        </p:nvGraphicFramePr>
        <p:xfrm>
          <a:off x="3733800" y="5181600"/>
          <a:ext cx="469900" cy="393700"/>
        </p:xfrm>
        <a:graphic>
          <a:graphicData uri="http://schemas.openxmlformats.org/presentationml/2006/ole">
            <mc:AlternateContent xmlns:mc="http://schemas.openxmlformats.org/markup-compatibility/2006">
              <mc:Choice xmlns:v="urn:schemas-microsoft-com:vml" Requires="v">
                <p:oleObj spid="_x0000_s655519" name="Equation" r:id="rId7" imgW="469696" imgH="393529" progId="Equation.3">
                  <p:embed/>
                </p:oleObj>
              </mc:Choice>
              <mc:Fallback>
                <p:oleObj name="Equation" r:id="rId7" imgW="469696" imgH="393529" progId="Equation.3">
                  <p:embed/>
                  <p:pic>
                    <p:nvPicPr>
                      <p:cNvPr id="63493"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3800" y="5181600"/>
                        <a:ext cx="4699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3494" name="Line 8"/>
          <p:cNvSpPr>
            <a:spLocks noChangeShapeType="1"/>
          </p:cNvSpPr>
          <p:nvPr/>
        </p:nvSpPr>
        <p:spPr bwMode="auto">
          <a:xfrm>
            <a:off x="1284288" y="6435725"/>
            <a:ext cx="2743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495" name="Line 9"/>
          <p:cNvSpPr>
            <a:spLocks noChangeShapeType="1"/>
          </p:cNvSpPr>
          <p:nvPr/>
        </p:nvSpPr>
        <p:spPr bwMode="auto">
          <a:xfrm flipV="1">
            <a:off x="1284288" y="4073525"/>
            <a:ext cx="0" cy="2362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496" name="Text Box 10"/>
          <p:cNvSpPr txBox="1">
            <a:spLocks noChangeArrowheads="1"/>
          </p:cNvSpPr>
          <p:nvPr/>
        </p:nvSpPr>
        <p:spPr bwMode="auto">
          <a:xfrm>
            <a:off x="381000" y="4073525"/>
            <a:ext cx="827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x-none"/>
              <a:t>Error</a:t>
            </a:r>
          </a:p>
        </p:txBody>
      </p:sp>
      <p:sp>
        <p:nvSpPr>
          <p:cNvPr id="63497" name="Text Box 11"/>
          <p:cNvSpPr txBox="1">
            <a:spLocks noChangeArrowheads="1"/>
          </p:cNvSpPr>
          <p:nvPr/>
        </p:nvSpPr>
        <p:spPr bwMode="auto">
          <a:xfrm>
            <a:off x="3478213" y="6400800"/>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x-none"/>
              <a:t>w</a:t>
            </a:r>
          </a:p>
        </p:txBody>
      </p:sp>
      <p:sp>
        <p:nvSpPr>
          <p:cNvPr id="63498" name="Line 12"/>
          <p:cNvSpPr>
            <a:spLocks noChangeShapeType="1"/>
          </p:cNvSpPr>
          <p:nvPr/>
        </p:nvSpPr>
        <p:spPr bwMode="auto">
          <a:xfrm>
            <a:off x="2884488" y="4149725"/>
            <a:ext cx="0" cy="1828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499" name="Text Box 13"/>
          <p:cNvSpPr txBox="1">
            <a:spLocks noChangeArrowheads="1"/>
          </p:cNvSpPr>
          <p:nvPr/>
        </p:nvSpPr>
        <p:spPr bwMode="auto">
          <a:xfrm>
            <a:off x="2198688" y="3733800"/>
            <a:ext cx="1147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x-none"/>
              <a:t>Minima</a:t>
            </a:r>
          </a:p>
        </p:txBody>
      </p:sp>
      <p:sp>
        <p:nvSpPr>
          <p:cNvPr id="63500" name="Line 14"/>
          <p:cNvSpPr>
            <a:spLocks noChangeShapeType="1"/>
          </p:cNvSpPr>
          <p:nvPr/>
        </p:nvSpPr>
        <p:spPr bwMode="auto">
          <a:xfrm>
            <a:off x="1970088" y="5292725"/>
            <a:ext cx="914400" cy="9144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501" name="Freeform 15"/>
          <p:cNvSpPr>
            <a:spLocks/>
          </p:cNvSpPr>
          <p:nvPr/>
        </p:nvSpPr>
        <p:spPr bwMode="auto">
          <a:xfrm>
            <a:off x="2027238" y="4587875"/>
            <a:ext cx="1609725" cy="1416050"/>
          </a:xfrm>
          <a:custGeom>
            <a:avLst/>
            <a:gdLst>
              <a:gd name="T0" fmla="*/ 2147483647 w 1014"/>
              <a:gd name="T1" fmla="*/ 0 h 892"/>
              <a:gd name="T2" fmla="*/ 2147483647 w 1014"/>
              <a:gd name="T3" fmla="*/ 2147483647 h 892"/>
              <a:gd name="T4" fmla="*/ 2147483647 w 1014"/>
              <a:gd name="T5" fmla="*/ 2147483647 h 892"/>
              <a:gd name="T6" fmla="*/ 2147483647 w 1014"/>
              <a:gd name="T7" fmla="*/ 2147483647 h 892"/>
              <a:gd name="T8" fmla="*/ 2147483647 w 1014"/>
              <a:gd name="T9" fmla="*/ 2147483647 h 892"/>
              <a:gd name="T10" fmla="*/ 2147483647 w 1014"/>
              <a:gd name="T11" fmla="*/ 2147483647 h 892"/>
              <a:gd name="T12" fmla="*/ 2147483647 w 1014"/>
              <a:gd name="T13" fmla="*/ 2147483647 h 892"/>
              <a:gd name="T14" fmla="*/ 2147483647 w 1014"/>
              <a:gd name="T15" fmla="*/ 2147483647 h 892"/>
              <a:gd name="T16" fmla="*/ 2147483647 w 1014"/>
              <a:gd name="T17" fmla="*/ 2147483647 h 892"/>
              <a:gd name="T18" fmla="*/ 2147483647 w 1014"/>
              <a:gd name="T19" fmla="*/ 2147483647 h 892"/>
              <a:gd name="T20" fmla="*/ 2147483647 w 1014"/>
              <a:gd name="T21" fmla="*/ 2147483647 h 892"/>
              <a:gd name="T22" fmla="*/ 2147483647 w 1014"/>
              <a:gd name="T23" fmla="*/ 2147483647 h 892"/>
              <a:gd name="T24" fmla="*/ 2147483647 w 1014"/>
              <a:gd name="T25" fmla="*/ 2147483647 h 892"/>
              <a:gd name="T26" fmla="*/ 2147483647 w 1014"/>
              <a:gd name="T27" fmla="*/ 2147483647 h 892"/>
              <a:gd name="T28" fmla="*/ 2147483647 w 1014"/>
              <a:gd name="T29" fmla="*/ 2147483647 h 892"/>
              <a:gd name="T30" fmla="*/ 2147483647 w 1014"/>
              <a:gd name="T31" fmla="*/ 2147483647 h 892"/>
              <a:gd name="T32" fmla="*/ 2147483647 w 1014"/>
              <a:gd name="T33" fmla="*/ 2147483647 h 892"/>
              <a:gd name="T34" fmla="*/ 2147483647 w 1014"/>
              <a:gd name="T35" fmla="*/ 2147483647 h 8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14"/>
              <a:gd name="T55" fmla="*/ 0 h 892"/>
              <a:gd name="T56" fmla="*/ 1014 w 1014"/>
              <a:gd name="T57" fmla="*/ 892 h 89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14" h="892">
                <a:moveTo>
                  <a:pt x="21" y="0"/>
                </a:moveTo>
                <a:cubicBezTo>
                  <a:pt x="6" y="61"/>
                  <a:pt x="0" y="256"/>
                  <a:pt x="49" y="330"/>
                </a:cubicBezTo>
                <a:cubicBezTo>
                  <a:pt x="51" y="340"/>
                  <a:pt x="51" y="350"/>
                  <a:pt x="56" y="359"/>
                </a:cubicBezTo>
                <a:cubicBezTo>
                  <a:pt x="59" y="365"/>
                  <a:pt x="68" y="367"/>
                  <a:pt x="71" y="373"/>
                </a:cubicBezTo>
                <a:cubicBezTo>
                  <a:pt x="76" y="384"/>
                  <a:pt x="74" y="397"/>
                  <a:pt x="78" y="408"/>
                </a:cubicBezTo>
                <a:cubicBezTo>
                  <a:pt x="99" y="461"/>
                  <a:pt x="112" y="477"/>
                  <a:pt x="141" y="520"/>
                </a:cubicBezTo>
                <a:cubicBezTo>
                  <a:pt x="181" y="579"/>
                  <a:pt x="203" y="652"/>
                  <a:pt x="246" y="710"/>
                </a:cubicBezTo>
                <a:cubicBezTo>
                  <a:pt x="265" y="736"/>
                  <a:pt x="295" y="749"/>
                  <a:pt x="316" y="773"/>
                </a:cubicBezTo>
                <a:cubicBezTo>
                  <a:pt x="346" y="808"/>
                  <a:pt x="371" y="828"/>
                  <a:pt x="415" y="843"/>
                </a:cubicBezTo>
                <a:cubicBezTo>
                  <a:pt x="449" y="869"/>
                  <a:pt x="485" y="884"/>
                  <a:pt x="527" y="892"/>
                </a:cubicBezTo>
                <a:cubicBezTo>
                  <a:pt x="560" y="890"/>
                  <a:pt x="593" y="890"/>
                  <a:pt x="625" y="885"/>
                </a:cubicBezTo>
                <a:cubicBezTo>
                  <a:pt x="649" y="881"/>
                  <a:pt x="672" y="858"/>
                  <a:pt x="696" y="850"/>
                </a:cubicBezTo>
                <a:cubicBezTo>
                  <a:pt x="716" y="830"/>
                  <a:pt x="739" y="814"/>
                  <a:pt x="759" y="794"/>
                </a:cubicBezTo>
                <a:cubicBezTo>
                  <a:pt x="767" y="769"/>
                  <a:pt x="796" y="729"/>
                  <a:pt x="815" y="710"/>
                </a:cubicBezTo>
                <a:cubicBezTo>
                  <a:pt x="827" y="675"/>
                  <a:pt x="837" y="649"/>
                  <a:pt x="857" y="618"/>
                </a:cubicBezTo>
                <a:cubicBezTo>
                  <a:pt x="871" y="562"/>
                  <a:pt x="887" y="502"/>
                  <a:pt x="913" y="450"/>
                </a:cubicBezTo>
                <a:cubicBezTo>
                  <a:pt x="927" y="378"/>
                  <a:pt x="968" y="322"/>
                  <a:pt x="991" y="253"/>
                </a:cubicBezTo>
                <a:cubicBezTo>
                  <a:pt x="1014" y="184"/>
                  <a:pt x="991" y="108"/>
                  <a:pt x="991" y="3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502" name="Line 16"/>
          <p:cNvSpPr>
            <a:spLocks noChangeShapeType="1"/>
          </p:cNvSpPr>
          <p:nvPr/>
        </p:nvSpPr>
        <p:spPr bwMode="auto">
          <a:xfrm flipH="1">
            <a:off x="3449638" y="4759325"/>
            <a:ext cx="228600" cy="9144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503" name="Oval 17"/>
          <p:cNvSpPr>
            <a:spLocks noChangeArrowheads="1"/>
          </p:cNvSpPr>
          <p:nvPr/>
        </p:nvSpPr>
        <p:spPr bwMode="auto">
          <a:xfrm>
            <a:off x="2427288" y="5735638"/>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x-none" altLang="x-none"/>
          </a:p>
        </p:txBody>
      </p:sp>
      <p:sp>
        <p:nvSpPr>
          <p:cNvPr id="63504" name="Oval 18"/>
          <p:cNvSpPr>
            <a:spLocks noChangeArrowheads="1"/>
          </p:cNvSpPr>
          <p:nvPr/>
        </p:nvSpPr>
        <p:spPr bwMode="auto">
          <a:xfrm>
            <a:off x="3570288" y="4987925"/>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x-none" altLang="x-none"/>
          </a:p>
        </p:txBody>
      </p:sp>
      <p:sp>
        <p:nvSpPr>
          <p:cNvPr id="63505" name="Text Box 19"/>
          <p:cNvSpPr txBox="1">
            <a:spLocks noChangeArrowheads="1"/>
          </p:cNvSpPr>
          <p:nvPr/>
        </p:nvSpPr>
        <p:spPr bwMode="auto">
          <a:xfrm>
            <a:off x="4860925" y="4156075"/>
            <a:ext cx="1835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x-none" b="1"/>
              <a:t>Update rule:</a:t>
            </a:r>
          </a:p>
        </p:txBody>
      </p:sp>
      <p:graphicFrame>
        <p:nvGraphicFramePr>
          <p:cNvPr id="63506" name="Object 21"/>
          <p:cNvGraphicFramePr>
            <a:graphicFrameLocks noGrp="1" noChangeAspect="1"/>
          </p:cNvGraphicFramePr>
          <p:nvPr>
            <p:ph sz="quarter" idx="3"/>
            <p:extLst>
              <p:ext uri="{D42A27DB-BD31-4B8C-83A1-F6EECF244321}">
                <p14:modId xmlns:p14="http://schemas.microsoft.com/office/powerpoint/2010/main" val="4179249372"/>
              </p:ext>
            </p:extLst>
          </p:nvPr>
        </p:nvGraphicFramePr>
        <p:xfrm>
          <a:off x="4524375" y="4697413"/>
          <a:ext cx="4343400" cy="714375"/>
        </p:xfrm>
        <a:graphic>
          <a:graphicData uri="http://schemas.openxmlformats.org/presentationml/2006/ole">
            <mc:AlternateContent xmlns:mc="http://schemas.openxmlformats.org/markup-compatibility/2006">
              <mc:Choice xmlns:v="urn:schemas-microsoft-com:vml" Requires="v">
                <p:oleObj spid="_x0000_s655520" name="Equation" r:id="rId9" imgW="1473200" imgH="241300" progId="Equation.3">
                  <p:embed/>
                </p:oleObj>
              </mc:Choice>
              <mc:Fallback>
                <p:oleObj name="Equation" r:id="rId9" imgW="1473200" imgH="241300" progId="Equation.3">
                  <p:embed/>
                  <p:pic>
                    <p:nvPicPr>
                      <p:cNvPr id="63506"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24375" y="4697413"/>
                        <a:ext cx="4343400"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63507" name="Text Box 23"/>
          <p:cNvSpPr txBox="1">
            <a:spLocks noChangeArrowheads="1"/>
          </p:cNvSpPr>
          <p:nvPr/>
        </p:nvSpPr>
        <p:spPr bwMode="auto">
          <a:xfrm>
            <a:off x="4259262" y="5495926"/>
            <a:ext cx="482215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x-none" b="1" dirty="0">
                <a:solidFill>
                  <a:srgbClr val="FF3300"/>
                </a:solidFill>
              </a:rPr>
              <a:t>Famous Delta Rule: </a:t>
            </a:r>
          </a:p>
          <a:p>
            <a:pPr eaLnBrk="1" hangingPunct="1"/>
            <a:r>
              <a:rPr lang="en-US" altLang="x-none" dirty="0"/>
              <a:t>the gradient (slope) of the function </a:t>
            </a:r>
          </a:p>
          <a:p>
            <a:pPr eaLnBrk="1" hangingPunct="1"/>
            <a:r>
              <a:rPr lang="en-US" altLang="x-none" dirty="0">
                <a:sym typeface="Symbol" charset="2"/>
              </a:rPr>
              <a:t>: learning rate to scale each iteration</a:t>
            </a:r>
          </a:p>
          <a:p>
            <a:pPr eaLnBrk="1" hangingPunct="1"/>
            <a:endParaRPr lang="en-US" altLang="x-none" b="1" dirty="0">
              <a:solidFill>
                <a:srgbClr val="FF3300"/>
              </a:solidFill>
            </a:endParaRPr>
          </a:p>
        </p:txBody>
      </p:sp>
    </p:spTree>
    <p:extLst>
      <p:ext uri="{BB962C8B-B14F-4D97-AF65-F5344CB8AC3E}">
        <p14:creationId xmlns:p14="http://schemas.microsoft.com/office/powerpoint/2010/main" val="3400283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293ED1B6-8C7F-44BC-8308-F10EB55A9D2F}"/>
              </a:ext>
            </a:extLst>
          </p:cNvPr>
          <p:cNvSpPr>
            <a:spLocks noChangeArrowheads="1"/>
          </p:cNvSpPr>
          <p:nvPr/>
        </p:nvSpPr>
        <p:spPr bwMode="auto">
          <a:xfrm>
            <a:off x="533400" y="1482835"/>
            <a:ext cx="647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计算误差对权重</a:t>
            </a:r>
            <a:r>
              <a:rPr kumimoji="0" lang="en-US" altLang="zh-CN" sz="2000" b="0" i="0" u="none" strike="noStrike" cap="none" normalizeH="0" baseline="0" dirty="0" err="1">
                <a:ln>
                  <a:noFill/>
                </a:ln>
                <a:solidFill>
                  <a:srgbClr val="222222"/>
                </a:solidFill>
                <a:effectLst/>
                <a:latin typeface="Arial" panose="020B0604020202020204" pitchFamily="34" charset="0"/>
                <a:cs typeface="Arial" panose="020B0604020202020204" pitchFamily="34" charset="0"/>
              </a:rPr>
              <a:t>w</a:t>
            </a:r>
            <a:r>
              <a:rPr kumimoji="0" lang="en-US" altLang="zh-CN" sz="2000" b="0" i="0" u="none" strike="noStrike" cap="none" normalizeH="0" baseline="-25000" dirty="0" err="1">
                <a:ln>
                  <a:noFill/>
                </a:ln>
                <a:solidFill>
                  <a:srgbClr val="222222"/>
                </a:solidFill>
                <a:effectLst/>
                <a:latin typeface="Arial" panose="020B0604020202020204" pitchFamily="34" charset="0"/>
                <a:cs typeface="Arial" panose="020B0604020202020204" pitchFamily="34" charset="0"/>
              </a:rPr>
              <a:t>ji</a:t>
            </a:r>
            <a:r>
              <a:rPr kumimoji="0" lang="zh-CN" altLang="zh-CN" sz="2000" b="0" i="0" u="none" strike="noStrike" cap="none" normalizeH="0" baseline="-25000" dirty="0">
                <a:ln>
                  <a:noFill/>
                </a:ln>
                <a:solidFill>
                  <a:srgbClr val="222222"/>
                </a:solidFill>
                <a:effectLst/>
                <a:latin typeface="Arial" panose="020B0604020202020204" pitchFamily="34" charset="0"/>
                <a:cs typeface="Arial" panose="020B0604020202020204" pitchFamily="34" charset="0"/>
              </a:rPr>
              <a:t> </a:t>
            </a:r>
            <a:r>
              <a:rPr kumimoji="0" lang="zh-CN" altLang="zh-CN" sz="20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的</a:t>
            </a:r>
            <a:r>
              <a:rPr kumimoji="0" lang="zh-CN" altLang="zh-CN" sz="2000" b="0" i="0" u="none" strike="noStrike" cap="none" normalizeH="0" baseline="0" dirty="0">
                <a:ln>
                  <a:noFill/>
                </a:ln>
                <a:solidFill>
                  <a:srgbClr val="0B0080"/>
                </a:solidFill>
                <a:effectLst/>
                <a:latin typeface="Arial" panose="020B0604020202020204" pitchFamily="34" charset="0"/>
                <a:cs typeface="Arial" panose="020B0604020202020204" pitchFamily="34" charset="0"/>
              </a:rPr>
              <a:t>偏导数</a:t>
            </a:r>
            <a:r>
              <a:rPr kumimoji="0" lang="zh-CN" altLang="zh-CN" sz="20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是两次</a:t>
            </a:r>
            <a:r>
              <a:rPr kumimoji="0" lang="zh-CN" altLang="zh-CN" sz="2000" b="0" i="0" u="none" strike="noStrike" cap="none" normalizeH="0" baseline="0" dirty="0">
                <a:ln>
                  <a:noFill/>
                </a:ln>
                <a:solidFill>
                  <a:srgbClr val="0B0080"/>
                </a:solidFill>
                <a:effectLst/>
                <a:latin typeface="Arial" panose="020B0604020202020204" pitchFamily="34" charset="0"/>
                <a:cs typeface="Arial" panose="020B0604020202020204" pitchFamily="34" charset="0"/>
              </a:rPr>
              <a:t>链式法则</a:t>
            </a:r>
            <a:r>
              <a:rPr kumimoji="0" lang="zh-CN" altLang="zh-CN" sz="20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得到的：</a:t>
            </a:r>
            <a:r>
              <a:rPr kumimoji="0" lang="zh-CN" altLang="zh-CN" sz="2000" b="0" i="0" u="none" strike="noStrike" cap="none" normalizeH="0" baseline="0" dirty="0">
                <a:ln>
                  <a:noFill/>
                </a:ln>
                <a:solidFill>
                  <a:schemeClr val="tx1"/>
                </a:solidFill>
                <a:effectLst/>
              </a:rPr>
              <a:t> </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9" name="AutoShape 5" descr="{\displaystyle w_{ji}}">
            <a:extLst>
              <a:ext uri="{FF2B5EF4-FFF2-40B4-BE49-F238E27FC236}">
                <a16:creationId xmlns:a16="http://schemas.microsoft.com/office/drawing/2014/main" id="{082575EA-7EEC-42A1-8E2F-273397E7B14C}"/>
              </a:ext>
            </a:extLst>
          </p:cNvPr>
          <p:cNvSpPr>
            <a:spLocks noChangeAspect="1" noChangeArrowheads="1"/>
          </p:cNvSpPr>
          <p:nvPr/>
        </p:nvSpPr>
        <p:spPr bwMode="auto">
          <a:xfrm>
            <a:off x="787400" y="168289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7" descr="{\displaystyle {\frac {\partial E}{\partial w_{ji}}}={\frac {\partial E}{\partial o_{j}}}{\frac {\partial o_{j}}{\partial \mathrm {net_{j}} }}{\frac {\partial \mathrm {net_{j}} }{\partial w_{ji}}}}">
            <a:extLst>
              <a:ext uri="{FF2B5EF4-FFF2-40B4-BE49-F238E27FC236}">
                <a16:creationId xmlns:a16="http://schemas.microsoft.com/office/drawing/2014/main" id="{FEB8554E-4E18-4261-BAC8-53DAA5C7924F}"/>
              </a:ext>
            </a:extLst>
          </p:cNvPr>
          <p:cNvSpPr>
            <a:spLocks noChangeAspect="1" noChangeArrowheads="1"/>
          </p:cNvSpPr>
          <p:nvPr/>
        </p:nvSpPr>
        <p:spPr bwMode="auto">
          <a:xfrm>
            <a:off x="2286000" y="3276600"/>
            <a:ext cx="35052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9" descr="{\displaystyle {\frac {\partial E}{\partial w_{ji}}}={\frac {\partial E}{\partial o_{j}}}{\frac {\partial o_{j}}{\partial \mathrm {net_{j}} }}{\frac {\partial \mathrm {net_{j}} }{\partial w_{ji}}}}">
            <a:extLst>
              <a:ext uri="{FF2B5EF4-FFF2-40B4-BE49-F238E27FC236}">
                <a16:creationId xmlns:a16="http://schemas.microsoft.com/office/drawing/2014/main" id="{D47D61EC-70B1-4C11-BE13-DC9A386438B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图片 11">
            <a:extLst>
              <a:ext uri="{FF2B5EF4-FFF2-40B4-BE49-F238E27FC236}">
                <a16:creationId xmlns:a16="http://schemas.microsoft.com/office/drawing/2014/main" id="{40A370DF-C146-4847-9210-E92316E14647}"/>
              </a:ext>
            </a:extLst>
          </p:cNvPr>
          <p:cNvPicPr>
            <a:picLocks noChangeAspect="1"/>
          </p:cNvPicPr>
          <p:nvPr/>
        </p:nvPicPr>
        <p:blipFill>
          <a:blip r:embed="rId3"/>
          <a:stretch>
            <a:fillRect/>
          </a:stretch>
        </p:blipFill>
        <p:spPr>
          <a:xfrm>
            <a:off x="457200" y="5483003"/>
            <a:ext cx="3038661" cy="872488"/>
          </a:xfrm>
          <a:prstGeom prst="rect">
            <a:avLst/>
          </a:prstGeom>
        </p:spPr>
      </p:pic>
      <p:sp>
        <p:nvSpPr>
          <p:cNvPr id="13" name="Rectangle 2">
            <a:extLst>
              <a:ext uri="{FF2B5EF4-FFF2-40B4-BE49-F238E27FC236}">
                <a16:creationId xmlns:a16="http://schemas.microsoft.com/office/drawing/2014/main" id="{F9307C09-8614-45BE-AF93-C1E853B4F70B}"/>
              </a:ext>
            </a:extLst>
          </p:cNvPr>
          <p:cNvSpPr>
            <a:spLocks noGrp="1" noChangeArrowheads="1"/>
          </p:cNvSpPr>
          <p:nvPr>
            <p:ph type="title"/>
          </p:nvPr>
        </p:nvSpPr>
        <p:spPr>
          <a:xfrm>
            <a:off x="76200" y="325834"/>
            <a:ext cx="8229600" cy="1143000"/>
          </a:xfrm>
        </p:spPr>
        <p:txBody>
          <a:bodyPr/>
          <a:lstStyle/>
          <a:p>
            <a:r>
              <a:rPr lang="zh-CN" altLang="en-US" dirty="0">
                <a:solidFill>
                  <a:srgbClr val="0000FF"/>
                </a:solidFill>
                <a:latin typeface="黑体" panose="02010609060101010101" pitchFamily="49" charset="-122"/>
                <a:ea typeface="黑体" panose="02010609060101010101" pitchFamily="49" charset="-122"/>
              </a:rPr>
              <a:t>梯度下降法</a:t>
            </a:r>
            <a:r>
              <a:rPr lang="en-US" altLang="zh-CN" dirty="0">
                <a:solidFill>
                  <a:srgbClr val="0000FF"/>
                </a:solidFill>
                <a:latin typeface="黑体" panose="02010609060101010101" pitchFamily="49" charset="-122"/>
                <a:ea typeface="黑体" panose="02010609060101010101" pitchFamily="49" charset="-122"/>
              </a:rPr>
              <a:t>——</a:t>
            </a:r>
            <a:r>
              <a:rPr lang="zh-CN" altLang="en-US" dirty="0">
                <a:solidFill>
                  <a:srgbClr val="0000FF"/>
                </a:solidFill>
                <a:latin typeface="黑体" panose="02010609060101010101" pitchFamily="49" charset="-122"/>
                <a:ea typeface="黑体" panose="02010609060101010101" pitchFamily="49" charset="-122"/>
              </a:rPr>
              <a:t>更新权值</a:t>
            </a:r>
            <a:endParaRPr lang="en-US" altLang="x-none" b="1" dirty="0">
              <a:solidFill>
                <a:srgbClr val="0000FF"/>
              </a:solidFill>
              <a:latin typeface="黑体" panose="02010609060101010101" pitchFamily="49" charset="-122"/>
              <a:ea typeface="黑体" panose="02010609060101010101" pitchFamily="49" charset="-122"/>
              <a:cs typeface="Arial" charset="0"/>
            </a:endParaRPr>
          </a:p>
        </p:txBody>
      </p:sp>
      <p:sp>
        <p:nvSpPr>
          <p:cNvPr id="3" name="文本框 2">
            <a:extLst>
              <a:ext uri="{FF2B5EF4-FFF2-40B4-BE49-F238E27FC236}">
                <a16:creationId xmlns:a16="http://schemas.microsoft.com/office/drawing/2014/main" id="{CEB871BE-1FCE-4FD7-AB57-1D6320FE8B0A}"/>
              </a:ext>
            </a:extLst>
          </p:cNvPr>
          <p:cNvSpPr txBox="1"/>
          <p:nvPr/>
        </p:nvSpPr>
        <p:spPr>
          <a:xfrm>
            <a:off x="4419600" y="4201466"/>
            <a:ext cx="4876800" cy="2852063"/>
          </a:xfrm>
          <a:prstGeom prst="rect">
            <a:avLst/>
          </a:prstGeom>
          <a:noFill/>
        </p:spPr>
        <p:txBody>
          <a:bodyPr wrap="square" rtlCol="0">
            <a:spAutoFit/>
          </a:bodyPr>
          <a:lstStyle/>
          <a:p>
            <a:r>
              <a:rPr lang="en-US" altLang="x-none" sz="3200" dirty="0">
                <a:ea typeface="ＭＳ Ｐゴシック" charset="-128"/>
              </a:rPr>
              <a:t>E =1/2 (y – o)</a:t>
            </a:r>
            <a:r>
              <a:rPr lang="en-US" altLang="x-none" sz="3200" baseline="30000" dirty="0">
                <a:ea typeface="ＭＳ Ｐゴシック" charset="-128"/>
              </a:rPr>
              <a:t>2</a:t>
            </a:r>
          </a:p>
          <a:p>
            <a:endParaRPr lang="en-US" altLang="x-none" sz="3200" baseline="30000" dirty="0">
              <a:ea typeface="ＭＳ Ｐゴシック" charset="-128"/>
            </a:endParaRPr>
          </a:p>
          <a:p>
            <a:r>
              <a:rPr lang="en-US" altLang="x-none" sz="3200" dirty="0">
                <a:ea typeface="ＭＳ Ｐゴシック" charset="-128"/>
              </a:rPr>
              <a:t>o=sigmoid(net)</a:t>
            </a:r>
          </a:p>
          <a:p>
            <a:endParaRPr lang="en-US" altLang="x-none" sz="3200" dirty="0">
              <a:ea typeface="ＭＳ Ｐゴシック" charset="-128"/>
            </a:endParaRPr>
          </a:p>
          <a:p>
            <a:r>
              <a:rPr lang="en-US" altLang="x-none" sz="3200" dirty="0">
                <a:ea typeface="ＭＳ Ｐゴシック" charset="-128"/>
              </a:rPr>
              <a:t>net=sum(</a:t>
            </a:r>
            <a:r>
              <a:rPr lang="en-US" altLang="x-none" sz="3200" dirty="0" err="1">
                <a:ea typeface="ＭＳ Ｐゴシック" charset="-128"/>
              </a:rPr>
              <a:t>h_output</a:t>
            </a:r>
            <a:r>
              <a:rPr lang="en-US" altLang="x-none" sz="3200" dirty="0">
                <a:ea typeface="ＭＳ Ｐゴシック" charset="-128"/>
              </a:rPr>
              <a:t>*</a:t>
            </a:r>
            <a:r>
              <a:rPr lang="en-US" altLang="x-none" sz="3200" dirty="0" err="1">
                <a:ea typeface="ＭＳ Ｐゴシック" charset="-128"/>
              </a:rPr>
              <a:t>w+b</a:t>
            </a:r>
            <a:r>
              <a:rPr lang="en-US" altLang="x-none" sz="3200" dirty="0">
                <a:ea typeface="ＭＳ Ｐゴシック" charset="-128"/>
              </a:rPr>
              <a:t>)</a:t>
            </a:r>
          </a:p>
          <a:p>
            <a:endParaRPr lang="en-US" altLang="zh-CN" baseline="30000" dirty="0">
              <a:ea typeface="ＭＳ Ｐゴシック" charset="-128"/>
            </a:endParaRPr>
          </a:p>
          <a:p>
            <a:endParaRPr lang="zh-CN" altLang="en-US" dirty="0"/>
          </a:p>
        </p:txBody>
      </p:sp>
      <p:sp>
        <p:nvSpPr>
          <p:cNvPr id="23" name="object 4">
            <a:extLst>
              <a:ext uri="{FF2B5EF4-FFF2-40B4-BE49-F238E27FC236}">
                <a16:creationId xmlns:a16="http://schemas.microsoft.com/office/drawing/2014/main" id="{79F519E6-8C0E-4508-8A96-3EF561EA2FC6}"/>
              </a:ext>
            </a:extLst>
          </p:cNvPr>
          <p:cNvSpPr/>
          <p:nvPr/>
        </p:nvSpPr>
        <p:spPr>
          <a:xfrm>
            <a:off x="457200" y="1952909"/>
            <a:ext cx="5943600" cy="3352800"/>
          </a:xfrm>
          <a:prstGeom prst="rect">
            <a:avLst/>
          </a:prstGeom>
          <a:blipFill>
            <a:blip r:embed="rId4" cstate="print"/>
            <a:stretch>
              <a:fillRect/>
            </a:stretch>
          </a:blipFill>
        </p:spPr>
        <p:txBody>
          <a:bodyPr wrap="square" lIns="0" tIns="0" rIns="0" bIns="0" rtlCol="0"/>
          <a:lstStyle/>
          <a:p>
            <a:endParaRPr/>
          </a:p>
        </p:txBody>
      </p:sp>
      <p:sp>
        <p:nvSpPr>
          <p:cNvPr id="6" name="文本框 5">
            <a:extLst>
              <a:ext uri="{FF2B5EF4-FFF2-40B4-BE49-F238E27FC236}">
                <a16:creationId xmlns:a16="http://schemas.microsoft.com/office/drawing/2014/main" id="{281C8BD1-D844-4DB6-AA30-B74C0732472A}"/>
              </a:ext>
            </a:extLst>
          </p:cNvPr>
          <p:cNvSpPr txBox="1"/>
          <p:nvPr/>
        </p:nvSpPr>
        <p:spPr>
          <a:xfrm>
            <a:off x="6514454" y="3410492"/>
            <a:ext cx="381000" cy="369332"/>
          </a:xfrm>
          <a:prstGeom prst="rect">
            <a:avLst/>
          </a:prstGeom>
          <a:noFill/>
        </p:spPr>
        <p:txBody>
          <a:bodyPr wrap="square" rtlCol="0">
            <a:spAutoFit/>
          </a:bodyPr>
          <a:lstStyle/>
          <a:p>
            <a:r>
              <a:rPr lang="en-US" altLang="zh-CN" dirty="0"/>
              <a:t>o</a:t>
            </a:r>
            <a:endParaRPr lang="zh-CN" altLang="en-US" dirty="0"/>
          </a:p>
        </p:txBody>
      </p:sp>
      <p:sp>
        <p:nvSpPr>
          <p:cNvPr id="24" name="文本框 23">
            <a:extLst>
              <a:ext uri="{FF2B5EF4-FFF2-40B4-BE49-F238E27FC236}">
                <a16:creationId xmlns:a16="http://schemas.microsoft.com/office/drawing/2014/main" id="{8AAD2A9B-ACB5-4F41-95FE-E5D4BE2197F6}"/>
              </a:ext>
            </a:extLst>
          </p:cNvPr>
          <p:cNvSpPr txBox="1"/>
          <p:nvPr/>
        </p:nvSpPr>
        <p:spPr>
          <a:xfrm>
            <a:off x="5056322" y="3413502"/>
            <a:ext cx="515319" cy="369332"/>
          </a:xfrm>
          <a:prstGeom prst="rect">
            <a:avLst/>
          </a:prstGeom>
          <a:noFill/>
        </p:spPr>
        <p:txBody>
          <a:bodyPr wrap="square" rtlCol="0">
            <a:spAutoFit/>
          </a:bodyPr>
          <a:lstStyle/>
          <a:p>
            <a:r>
              <a:rPr lang="en-US" altLang="zh-CN" dirty="0"/>
              <a:t>net</a:t>
            </a:r>
            <a:endParaRPr lang="zh-CN" altLang="en-US" dirty="0"/>
          </a:p>
        </p:txBody>
      </p:sp>
      <p:sp>
        <p:nvSpPr>
          <p:cNvPr id="25" name="文本框 24">
            <a:extLst>
              <a:ext uri="{FF2B5EF4-FFF2-40B4-BE49-F238E27FC236}">
                <a16:creationId xmlns:a16="http://schemas.microsoft.com/office/drawing/2014/main" id="{225ACB2A-8495-4E65-A56D-9277D0CABA9E}"/>
              </a:ext>
            </a:extLst>
          </p:cNvPr>
          <p:cNvSpPr txBox="1"/>
          <p:nvPr/>
        </p:nvSpPr>
        <p:spPr>
          <a:xfrm>
            <a:off x="4648200" y="2672873"/>
            <a:ext cx="381000" cy="369332"/>
          </a:xfrm>
          <a:prstGeom prst="rect">
            <a:avLst/>
          </a:prstGeom>
          <a:noFill/>
        </p:spPr>
        <p:txBody>
          <a:bodyPr wrap="square" rtlCol="0">
            <a:spAutoFit/>
          </a:bodyPr>
          <a:lstStyle/>
          <a:p>
            <a:r>
              <a:rPr lang="en-US" altLang="zh-CN" dirty="0"/>
              <a:t>w</a:t>
            </a:r>
            <a:endParaRPr lang="zh-CN" altLang="en-US" dirty="0"/>
          </a:p>
        </p:txBody>
      </p:sp>
      <p:sp>
        <p:nvSpPr>
          <p:cNvPr id="26" name="文本框 25">
            <a:extLst>
              <a:ext uri="{FF2B5EF4-FFF2-40B4-BE49-F238E27FC236}">
                <a16:creationId xmlns:a16="http://schemas.microsoft.com/office/drawing/2014/main" id="{4BEC1385-2119-4F5D-B065-25B18D3DFF65}"/>
              </a:ext>
            </a:extLst>
          </p:cNvPr>
          <p:cNvSpPr txBox="1"/>
          <p:nvPr/>
        </p:nvSpPr>
        <p:spPr>
          <a:xfrm>
            <a:off x="4000500" y="2548700"/>
            <a:ext cx="381000" cy="369332"/>
          </a:xfrm>
          <a:prstGeom prst="rect">
            <a:avLst/>
          </a:prstGeom>
          <a:noFill/>
        </p:spPr>
        <p:txBody>
          <a:bodyPr wrap="square" rtlCol="0">
            <a:spAutoFit/>
          </a:bodyPr>
          <a:lstStyle/>
          <a:p>
            <a:r>
              <a:rPr lang="en-US" altLang="zh-CN" dirty="0"/>
              <a:t>h</a:t>
            </a:r>
            <a:endParaRPr lang="zh-CN" altLang="en-US" dirty="0"/>
          </a:p>
        </p:txBody>
      </p:sp>
    </p:spTree>
    <p:extLst>
      <p:ext uri="{BB962C8B-B14F-4D97-AF65-F5344CB8AC3E}">
        <p14:creationId xmlns:p14="http://schemas.microsoft.com/office/powerpoint/2010/main" val="1105147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02D1A53-39D3-42E8-A855-865CC67DE8D5}"/>
              </a:ext>
            </a:extLst>
          </p:cNvPr>
          <p:cNvSpPr txBox="1"/>
          <p:nvPr/>
        </p:nvSpPr>
        <p:spPr>
          <a:xfrm>
            <a:off x="304800" y="762000"/>
            <a:ext cx="3657600" cy="369332"/>
          </a:xfrm>
          <a:prstGeom prst="rect">
            <a:avLst/>
          </a:prstGeom>
          <a:noFill/>
        </p:spPr>
        <p:txBody>
          <a:bodyPr wrap="square" rtlCol="0">
            <a:spAutoFit/>
          </a:bodyPr>
          <a:lstStyle/>
          <a:p>
            <a:r>
              <a:rPr lang="zh-CN" altLang="en-US" dirty="0"/>
              <a:t>假设，你有这样一个网络层：</a:t>
            </a:r>
          </a:p>
        </p:txBody>
      </p:sp>
      <p:pic>
        <p:nvPicPr>
          <p:cNvPr id="631810" name="Picture 2">
            <a:extLst>
              <a:ext uri="{FF2B5EF4-FFF2-40B4-BE49-F238E27FC236}">
                <a16:creationId xmlns:a16="http://schemas.microsoft.com/office/drawing/2014/main" id="{B7789E92-3FAC-4050-83A5-06EC3D34E4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330595"/>
            <a:ext cx="6065606" cy="4841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249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93F6D53-F556-46E9-B3E2-D610731ACFCE}"/>
              </a:ext>
            </a:extLst>
          </p:cNvPr>
          <p:cNvSpPr txBox="1">
            <a:spLocks noChangeArrowheads="1"/>
          </p:cNvSpPr>
          <p:nvPr/>
        </p:nvSpPr>
        <p:spPr>
          <a:xfrm>
            <a:off x="685800" y="437357"/>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dirty="0"/>
              <a:t>反向传播算法（</a:t>
            </a:r>
            <a:r>
              <a:rPr lang="en-US" altLang="zh-CN" dirty="0"/>
              <a:t>BP </a:t>
            </a:r>
            <a:r>
              <a:rPr lang="zh-CN" altLang="en-US" dirty="0"/>
              <a:t>算法）</a:t>
            </a:r>
            <a:endParaRPr lang="en-US" altLang="x-none" b="1" dirty="0">
              <a:solidFill>
                <a:srgbClr val="0000FF"/>
              </a:solidFill>
              <a:latin typeface="Arial" charset="0"/>
              <a:ea typeface="Arial" charset="0"/>
              <a:cs typeface="Arial" charset="0"/>
            </a:endParaRPr>
          </a:p>
        </p:txBody>
      </p:sp>
      <p:sp>
        <p:nvSpPr>
          <p:cNvPr id="590862" name="矩形 590861">
            <a:extLst>
              <a:ext uri="{FF2B5EF4-FFF2-40B4-BE49-F238E27FC236}">
                <a16:creationId xmlns:a16="http://schemas.microsoft.com/office/drawing/2014/main" id="{65DB1AE5-D9AD-4BA7-B30A-68357AEBA27C}"/>
              </a:ext>
            </a:extLst>
          </p:cNvPr>
          <p:cNvSpPr/>
          <p:nvPr/>
        </p:nvSpPr>
        <p:spPr>
          <a:xfrm>
            <a:off x="381000" y="1634569"/>
            <a:ext cx="8534400" cy="5093767"/>
          </a:xfrm>
          <a:prstGeom prst="rect">
            <a:avLst/>
          </a:prstGeom>
        </p:spPr>
        <p:txBody>
          <a:bodyPr wrap="square">
            <a:spAutoFit/>
          </a:bodyPr>
          <a:lstStyle/>
          <a:p>
            <a:pPr>
              <a:lnSpc>
                <a:spcPct val="130000"/>
              </a:lnSpc>
            </a:pPr>
            <a:r>
              <a:rPr lang="zh-CN" altLang="en-US" dirty="0">
                <a:solidFill>
                  <a:srgbClr val="222222"/>
                </a:solidFill>
                <a:latin typeface="Arial" panose="020B0604020202020204" pitchFamily="34" charset="0"/>
              </a:rPr>
              <a:t>        反向传播算法（</a:t>
            </a:r>
            <a:r>
              <a:rPr lang="en-US" altLang="zh-CN" dirty="0">
                <a:solidFill>
                  <a:srgbClr val="222222"/>
                </a:solidFill>
                <a:latin typeface="Arial" panose="020B0604020202020204" pitchFamily="34" charset="0"/>
              </a:rPr>
              <a:t>BP </a:t>
            </a:r>
            <a:r>
              <a:rPr lang="zh-CN" altLang="en-US" dirty="0">
                <a:solidFill>
                  <a:srgbClr val="222222"/>
                </a:solidFill>
                <a:latin typeface="Arial" panose="020B0604020202020204" pitchFamily="34" charset="0"/>
              </a:rPr>
              <a:t>算法）主要由两个阶段组成：激励传播与权重更新。</a:t>
            </a:r>
          </a:p>
          <a:p>
            <a:pPr>
              <a:lnSpc>
                <a:spcPct val="130000"/>
              </a:lnSpc>
            </a:pPr>
            <a:r>
              <a:rPr lang="zh-CN" altLang="en-US" b="1" dirty="0">
                <a:solidFill>
                  <a:srgbClr val="FF0000"/>
                </a:solidFill>
                <a:latin typeface="Arial" panose="020B0604020202020204" pitchFamily="34" charset="0"/>
              </a:rPr>
              <a:t>第</a:t>
            </a:r>
            <a:r>
              <a:rPr lang="en-US" altLang="zh-CN" b="1" dirty="0">
                <a:solidFill>
                  <a:srgbClr val="FF0000"/>
                </a:solidFill>
                <a:latin typeface="Arial" panose="020B0604020202020204" pitchFamily="34" charset="0"/>
              </a:rPr>
              <a:t>1</a:t>
            </a:r>
            <a:r>
              <a:rPr lang="zh-CN" altLang="en-US" b="1" dirty="0">
                <a:solidFill>
                  <a:srgbClr val="FF0000"/>
                </a:solidFill>
                <a:latin typeface="Arial" panose="020B0604020202020204" pitchFamily="34" charset="0"/>
              </a:rPr>
              <a:t>阶段：激励传播</a:t>
            </a:r>
            <a:endParaRPr lang="en-US" altLang="zh-CN" b="1" dirty="0">
              <a:solidFill>
                <a:srgbClr val="FF0000"/>
              </a:solidFill>
              <a:latin typeface="Arial" panose="020B0604020202020204" pitchFamily="34" charset="0"/>
            </a:endParaRPr>
          </a:p>
          <a:p>
            <a:pPr>
              <a:lnSpc>
                <a:spcPct val="130000"/>
              </a:lnSpc>
            </a:pPr>
            <a:r>
              <a:rPr lang="zh-CN" altLang="en-US" dirty="0">
                <a:solidFill>
                  <a:srgbClr val="222222"/>
                </a:solidFill>
                <a:latin typeface="Arial" panose="020B0604020202020204" pitchFamily="34" charset="0"/>
              </a:rPr>
              <a:t>每次迭代中的传播环节包含两步：</a:t>
            </a:r>
          </a:p>
          <a:p>
            <a:pPr lvl="1">
              <a:lnSpc>
                <a:spcPct val="130000"/>
              </a:lnSpc>
              <a:buFont typeface="+mj-lt"/>
              <a:buAutoNum type="arabicPeriod"/>
            </a:pPr>
            <a:r>
              <a:rPr lang="zh-CN" altLang="en-US" dirty="0">
                <a:solidFill>
                  <a:srgbClr val="222222"/>
                </a:solidFill>
                <a:latin typeface="Arial" panose="020B0604020202020204" pitchFamily="34" charset="0"/>
              </a:rPr>
              <a:t>（前向传播阶段）将训练输入送入网络以获得激励响应；</a:t>
            </a:r>
          </a:p>
          <a:p>
            <a:pPr lvl="1">
              <a:lnSpc>
                <a:spcPct val="130000"/>
              </a:lnSpc>
              <a:buFont typeface="+mj-lt"/>
              <a:buAutoNum type="arabicPeriod"/>
            </a:pPr>
            <a:r>
              <a:rPr lang="zh-CN" altLang="en-US" dirty="0">
                <a:solidFill>
                  <a:srgbClr val="222222"/>
                </a:solidFill>
                <a:latin typeface="Arial" panose="020B0604020202020204" pitchFamily="34" charset="0"/>
              </a:rPr>
              <a:t>（反向传播阶段）将激励响应同训练输入对应的目标输出求差，从而获得输出层和隐藏层的响应误差</a:t>
            </a:r>
            <a:r>
              <a:rPr lang="en-US" altLang="zh-CN" dirty="0">
                <a:solidFill>
                  <a:srgbClr val="222222"/>
                </a:solidFill>
                <a:latin typeface="Arial" panose="020B0604020202020204" pitchFamily="34" charset="0"/>
              </a:rPr>
              <a:t>loss</a:t>
            </a:r>
            <a:r>
              <a:rPr lang="zh-CN" altLang="en-US" dirty="0">
                <a:solidFill>
                  <a:srgbClr val="222222"/>
                </a:solidFill>
                <a:latin typeface="Arial" panose="020B0604020202020204" pitchFamily="34" charset="0"/>
              </a:rPr>
              <a:t>。</a:t>
            </a:r>
            <a:endParaRPr lang="en-US" altLang="zh-CN" dirty="0">
              <a:solidFill>
                <a:srgbClr val="222222"/>
              </a:solidFill>
              <a:latin typeface="Arial" panose="020B0604020202020204" pitchFamily="34" charset="0"/>
            </a:endParaRPr>
          </a:p>
          <a:p>
            <a:pPr>
              <a:lnSpc>
                <a:spcPct val="130000"/>
              </a:lnSpc>
              <a:buFont typeface="+mj-lt"/>
              <a:buAutoNum type="arabicPeriod"/>
            </a:pPr>
            <a:endParaRPr lang="zh-CN" altLang="en-US" dirty="0">
              <a:solidFill>
                <a:srgbClr val="222222"/>
              </a:solidFill>
              <a:latin typeface="Arial" panose="020B0604020202020204" pitchFamily="34" charset="0"/>
            </a:endParaRPr>
          </a:p>
          <a:p>
            <a:pPr>
              <a:lnSpc>
                <a:spcPct val="130000"/>
              </a:lnSpc>
            </a:pPr>
            <a:r>
              <a:rPr lang="zh-CN" altLang="en-US" b="1" dirty="0">
                <a:solidFill>
                  <a:srgbClr val="000000"/>
                </a:solidFill>
                <a:latin typeface="Arial" panose="020B0604020202020204" pitchFamily="34" charset="0"/>
              </a:rPr>
              <a:t>第</a:t>
            </a:r>
            <a:r>
              <a:rPr lang="en-US" altLang="zh-CN" b="1" dirty="0">
                <a:solidFill>
                  <a:srgbClr val="000000"/>
                </a:solidFill>
                <a:latin typeface="Arial" panose="020B0604020202020204" pitchFamily="34" charset="0"/>
              </a:rPr>
              <a:t>2</a:t>
            </a:r>
            <a:r>
              <a:rPr lang="zh-CN" altLang="en-US" b="1" dirty="0">
                <a:solidFill>
                  <a:srgbClr val="000000"/>
                </a:solidFill>
                <a:latin typeface="Arial" panose="020B0604020202020204" pitchFamily="34" charset="0"/>
              </a:rPr>
              <a:t>阶段：权重更新</a:t>
            </a:r>
            <a:endParaRPr lang="en-US" altLang="zh-CN" b="1" dirty="0">
              <a:solidFill>
                <a:srgbClr val="000000"/>
              </a:solidFill>
              <a:latin typeface="Arial" panose="020B0604020202020204" pitchFamily="34" charset="0"/>
            </a:endParaRPr>
          </a:p>
          <a:p>
            <a:pPr>
              <a:lnSpc>
                <a:spcPct val="130000"/>
              </a:lnSpc>
            </a:pPr>
            <a:r>
              <a:rPr lang="zh-CN" altLang="en-US" dirty="0">
                <a:solidFill>
                  <a:srgbClr val="222222"/>
                </a:solidFill>
                <a:latin typeface="Arial" panose="020B0604020202020204" pitchFamily="34" charset="0"/>
              </a:rPr>
              <a:t>对于每个突触上的权重，按照以下步骤进行更新：</a:t>
            </a:r>
          </a:p>
          <a:p>
            <a:pPr lvl="1">
              <a:lnSpc>
                <a:spcPct val="130000"/>
              </a:lnSpc>
              <a:buFont typeface="+mj-lt"/>
              <a:buAutoNum type="arabicPeriod"/>
            </a:pPr>
            <a:r>
              <a:rPr lang="zh-CN" altLang="en-US" dirty="0">
                <a:solidFill>
                  <a:srgbClr val="222222"/>
                </a:solidFill>
                <a:latin typeface="Arial" panose="020B0604020202020204" pitchFamily="34" charset="0"/>
              </a:rPr>
              <a:t>将输入激励和响应误差相乘，从而获得权重的梯度；</a:t>
            </a:r>
          </a:p>
          <a:p>
            <a:pPr lvl="1">
              <a:lnSpc>
                <a:spcPct val="130000"/>
              </a:lnSpc>
              <a:buFont typeface="+mj-lt"/>
              <a:buAutoNum type="arabicPeriod"/>
            </a:pPr>
            <a:r>
              <a:rPr lang="zh-CN" altLang="en-US" dirty="0">
                <a:solidFill>
                  <a:srgbClr val="222222"/>
                </a:solidFill>
                <a:latin typeface="Arial" panose="020B0604020202020204" pitchFamily="34" charset="0"/>
              </a:rPr>
              <a:t>将这个梯度乘上一个比例并取反后加到权重上。</a:t>
            </a:r>
          </a:p>
          <a:p>
            <a:pPr>
              <a:lnSpc>
                <a:spcPct val="130000"/>
              </a:lnSpc>
            </a:pPr>
            <a:endParaRPr lang="en-US" altLang="zh-CN" dirty="0">
              <a:solidFill>
                <a:srgbClr val="222222"/>
              </a:solidFill>
              <a:latin typeface="Arial" panose="020B0604020202020204" pitchFamily="34" charset="0"/>
            </a:endParaRPr>
          </a:p>
          <a:p>
            <a:pPr>
              <a:lnSpc>
                <a:spcPct val="130000"/>
              </a:lnSpc>
            </a:pPr>
            <a:r>
              <a:rPr lang="zh-CN" altLang="en-US" dirty="0">
                <a:solidFill>
                  <a:srgbClr val="222222"/>
                </a:solidFill>
                <a:latin typeface="Arial" panose="020B0604020202020204" pitchFamily="34" charset="0"/>
              </a:rPr>
              <a:t>第 </a:t>
            </a:r>
            <a:r>
              <a:rPr lang="en-US" altLang="zh-CN" dirty="0">
                <a:solidFill>
                  <a:srgbClr val="222222"/>
                </a:solidFill>
                <a:latin typeface="Arial" panose="020B0604020202020204" pitchFamily="34" charset="0"/>
              </a:rPr>
              <a:t>1 </a:t>
            </a:r>
            <a:r>
              <a:rPr lang="zh-CN" altLang="en-US" dirty="0">
                <a:solidFill>
                  <a:srgbClr val="222222"/>
                </a:solidFill>
                <a:latin typeface="Arial" panose="020B0604020202020204" pitchFamily="34" charset="0"/>
              </a:rPr>
              <a:t>和第 </a:t>
            </a:r>
            <a:r>
              <a:rPr lang="en-US" altLang="zh-CN" dirty="0">
                <a:solidFill>
                  <a:srgbClr val="222222"/>
                </a:solidFill>
                <a:latin typeface="Arial" panose="020B0604020202020204" pitchFamily="34" charset="0"/>
              </a:rPr>
              <a:t>2 </a:t>
            </a:r>
            <a:r>
              <a:rPr lang="zh-CN" altLang="en-US" dirty="0">
                <a:solidFill>
                  <a:srgbClr val="222222"/>
                </a:solidFill>
                <a:latin typeface="Arial" panose="020B0604020202020204" pitchFamily="34" charset="0"/>
              </a:rPr>
              <a:t>阶段可以反复循环迭代，直到网络对输入的响应达到满意的预定的目标范围为止。</a:t>
            </a:r>
            <a:endParaRPr lang="zh-CN" altLang="en-US"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4073677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02D1A53-39D3-42E8-A855-865CC67DE8D5}"/>
              </a:ext>
            </a:extLst>
          </p:cNvPr>
          <p:cNvSpPr txBox="1"/>
          <p:nvPr/>
        </p:nvSpPr>
        <p:spPr>
          <a:xfrm>
            <a:off x="304800" y="762000"/>
            <a:ext cx="3657600" cy="369332"/>
          </a:xfrm>
          <a:prstGeom prst="rect">
            <a:avLst/>
          </a:prstGeom>
          <a:noFill/>
        </p:spPr>
        <p:txBody>
          <a:bodyPr wrap="square" rtlCol="0">
            <a:spAutoFit/>
          </a:bodyPr>
          <a:lstStyle/>
          <a:p>
            <a:r>
              <a:rPr lang="zh-CN" altLang="en-US" dirty="0"/>
              <a:t>赋初值：</a:t>
            </a:r>
          </a:p>
        </p:txBody>
      </p:sp>
      <p:pic>
        <p:nvPicPr>
          <p:cNvPr id="637954" name="Picture 2">
            <a:extLst>
              <a:ext uri="{FF2B5EF4-FFF2-40B4-BE49-F238E27FC236}">
                <a16:creationId xmlns:a16="http://schemas.microsoft.com/office/drawing/2014/main" id="{CF53FF69-4351-4E2A-8865-E65D103BB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295400"/>
            <a:ext cx="6422708"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787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02D1A53-39D3-42E8-A855-865CC67DE8D5}"/>
              </a:ext>
            </a:extLst>
          </p:cNvPr>
          <p:cNvSpPr txBox="1"/>
          <p:nvPr/>
        </p:nvSpPr>
        <p:spPr>
          <a:xfrm>
            <a:off x="4191000" y="804406"/>
            <a:ext cx="3657600" cy="923330"/>
          </a:xfrm>
          <a:prstGeom prst="rect">
            <a:avLst/>
          </a:prstGeom>
          <a:noFill/>
        </p:spPr>
        <p:txBody>
          <a:bodyPr wrap="square" rtlCol="0">
            <a:spAutoFit/>
          </a:bodyPr>
          <a:lstStyle/>
          <a:p>
            <a:r>
              <a:rPr lang="en-US" altLang="zh-CN" b="1" dirty="0">
                <a:solidFill>
                  <a:srgbClr val="FF0000"/>
                </a:solidFill>
              </a:rPr>
              <a:t>Step 1 </a:t>
            </a:r>
            <a:r>
              <a:rPr lang="zh-CN" altLang="en-US" b="1" dirty="0">
                <a:solidFill>
                  <a:srgbClr val="FF0000"/>
                </a:solidFill>
              </a:rPr>
              <a:t>前向传播</a:t>
            </a:r>
            <a:endParaRPr lang="zh-CN" altLang="en-US" dirty="0">
              <a:solidFill>
                <a:srgbClr val="FF0000"/>
              </a:solidFill>
            </a:endParaRPr>
          </a:p>
          <a:p>
            <a:r>
              <a:rPr lang="en-US" altLang="zh-CN" dirty="0">
                <a:solidFill>
                  <a:srgbClr val="FF0000"/>
                </a:solidFill>
              </a:rPr>
              <a:t>1.</a:t>
            </a:r>
            <a:r>
              <a:rPr lang="zh-CN" altLang="en-US" dirty="0">
                <a:solidFill>
                  <a:srgbClr val="FF0000"/>
                </a:solidFill>
              </a:rPr>
              <a:t>输入层</a:t>
            </a:r>
            <a:r>
              <a:rPr lang="en-US" altLang="zh-CN" dirty="0">
                <a:solidFill>
                  <a:srgbClr val="FF0000"/>
                </a:solidFill>
              </a:rPr>
              <a:t>----&gt;</a:t>
            </a:r>
            <a:r>
              <a:rPr lang="zh-CN" altLang="en-US" dirty="0">
                <a:solidFill>
                  <a:srgbClr val="FF0000"/>
                </a:solidFill>
              </a:rPr>
              <a:t>隐含层：</a:t>
            </a:r>
          </a:p>
          <a:p>
            <a:r>
              <a:rPr lang="zh-CN" altLang="en-US" dirty="0"/>
              <a:t>计算神经元</a:t>
            </a:r>
            <a:r>
              <a:rPr lang="en-US" altLang="zh-CN" dirty="0"/>
              <a:t>h1</a:t>
            </a:r>
            <a:r>
              <a:rPr lang="zh-CN" altLang="en-US" dirty="0"/>
              <a:t>的输入加权和：</a:t>
            </a:r>
          </a:p>
        </p:txBody>
      </p:sp>
      <p:pic>
        <p:nvPicPr>
          <p:cNvPr id="634886" name="Picture 6">
            <a:extLst>
              <a:ext uri="{FF2B5EF4-FFF2-40B4-BE49-F238E27FC236}">
                <a16:creationId xmlns:a16="http://schemas.microsoft.com/office/drawing/2014/main" id="{2232130F-73FC-4FE7-9618-6682DBD4C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798788"/>
            <a:ext cx="4876800" cy="94624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56469DA3-7A06-47F8-A7B0-576F1960E955}"/>
              </a:ext>
            </a:extLst>
          </p:cNvPr>
          <p:cNvSpPr txBox="1"/>
          <p:nvPr/>
        </p:nvSpPr>
        <p:spPr>
          <a:xfrm>
            <a:off x="4242335" y="3513006"/>
            <a:ext cx="4130040" cy="646331"/>
          </a:xfrm>
          <a:prstGeom prst="rect">
            <a:avLst/>
          </a:prstGeom>
          <a:noFill/>
        </p:spPr>
        <p:txBody>
          <a:bodyPr wrap="square" rtlCol="0">
            <a:spAutoFit/>
          </a:bodyPr>
          <a:lstStyle/>
          <a:p>
            <a:r>
              <a:rPr lang="zh-CN" altLang="en-US" dirty="0"/>
              <a:t>神经元</a:t>
            </a:r>
            <a:r>
              <a:rPr lang="en-US" altLang="zh-CN" dirty="0"/>
              <a:t>h1</a:t>
            </a:r>
            <a:r>
              <a:rPr lang="zh-CN" altLang="en-US" dirty="0"/>
              <a:t>的输出</a:t>
            </a:r>
            <a:r>
              <a:rPr lang="en-US" altLang="zh-CN" dirty="0"/>
              <a:t>o1:(</a:t>
            </a:r>
            <a:r>
              <a:rPr lang="zh-CN" altLang="en-US" dirty="0"/>
              <a:t>此处用到激活函数为</a:t>
            </a:r>
            <a:r>
              <a:rPr lang="en-US" altLang="zh-CN" dirty="0"/>
              <a:t>sigmoid</a:t>
            </a:r>
            <a:r>
              <a:rPr lang="zh-CN" altLang="en-US" dirty="0"/>
              <a:t>函数</a:t>
            </a:r>
            <a:r>
              <a:rPr lang="en-US" altLang="zh-CN" dirty="0"/>
              <a:t>)</a:t>
            </a:r>
            <a:r>
              <a:rPr lang="zh-CN" altLang="en-US" dirty="0"/>
              <a:t>：</a:t>
            </a:r>
          </a:p>
        </p:txBody>
      </p:sp>
      <p:pic>
        <p:nvPicPr>
          <p:cNvPr id="634888" name="Picture 8">
            <a:extLst>
              <a:ext uri="{FF2B5EF4-FFF2-40B4-BE49-F238E27FC236}">
                <a16:creationId xmlns:a16="http://schemas.microsoft.com/office/drawing/2014/main" id="{D60ABAE8-29AD-477C-8BC6-738DE17F57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6880" y="4218731"/>
            <a:ext cx="4343400" cy="650283"/>
          </a:xfrm>
          <a:prstGeom prst="rect">
            <a:avLst/>
          </a:prstGeom>
          <a:noFill/>
          <a:extLst>
            <a:ext uri="{909E8E84-426E-40DD-AFC4-6F175D3DCCD1}">
              <a14:hiddenFill xmlns:a14="http://schemas.microsoft.com/office/drawing/2010/main">
                <a:solidFill>
                  <a:srgbClr val="FFFFFF"/>
                </a:solidFill>
              </a14:hiddenFill>
            </a:ext>
          </a:extLst>
        </p:spPr>
      </p:pic>
      <p:sp>
        <p:nvSpPr>
          <p:cNvPr id="5" name="流程图: 接点 4">
            <a:extLst>
              <a:ext uri="{FF2B5EF4-FFF2-40B4-BE49-F238E27FC236}">
                <a16:creationId xmlns:a16="http://schemas.microsoft.com/office/drawing/2014/main" id="{367EC6AD-8B3A-400D-B90A-20A911F1D2C2}"/>
              </a:ext>
            </a:extLst>
          </p:cNvPr>
          <p:cNvSpPr/>
          <p:nvPr/>
        </p:nvSpPr>
        <p:spPr>
          <a:xfrm>
            <a:off x="1498600" y="4413558"/>
            <a:ext cx="685800" cy="685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h1</a:t>
            </a:r>
            <a:endParaRPr lang="zh-CN" altLang="en-US" dirty="0"/>
          </a:p>
        </p:txBody>
      </p:sp>
      <p:cxnSp>
        <p:nvCxnSpPr>
          <p:cNvPr id="7" name="直接箭头连接符 6">
            <a:extLst>
              <a:ext uri="{FF2B5EF4-FFF2-40B4-BE49-F238E27FC236}">
                <a16:creationId xmlns:a16="http://schemas.microsoft.com/office/drawing/2014/main" id="{30CE4B94-1607-46A7-ACAF-BD94E9A67C49}"/>
              </a:ext>
            </a:extLst>
          </p:cNvPr>
          <p:cNvCxnSpPr>
            <a:stCxn id="5" idx="6"/>
          </p:cNvCxnSpPr>
          <p:nvPr/>
        </p:nvCxnSpPr>
        <p:spPr>
          <a:xfrm>
            <a:off x="2184400" y="4756458"/>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621EDBC-2E1F-40DA-B44A-C26CA8E876A1}"/>
              </a:ext>
            </a:extLst>
          </p:cNvPr>
          <p:cNvCxnSpPr>
            <a:cxnSpLocks/>
          </p:cNvCxnSpPr>
          <p:nvPr/>
        </p:nvCxnSpPr>
        <p:spPr>
          <a:xfrm>
            <a:off x="609600" y="4756458"/>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A7E9407-17D7-4172-9409-AB4E5D65F262}"/>
              </a:ext>
            </a:extLst>
          </p:cNvPr>
          <p:cNvSpPr txBox="1"/>
          <p:nvPr/>
        </p:nvSpPr>
        <p:spPr>
          <a:xfrm>
            <a:off x="723900" y="4379506"/>
            <a:ext cx="762000" cy="369332"/>
          </a:xfrm>
          <a:prstGeom prst="rect">
            <a:avLst/>
          </a:prstGeom>
          <a:noFill/>
        </p:spPr>
        <p:txBody>
          <a:bodyPr wrap="square" rtlCol="0">
            <a:spAutoFit/>
          </a:bodyPr>
          <a:lstStyle/>
          <a:p>
            <a:r>
              <a:rPr lang="en-US" altLang="zh-CN" dirty="0"/>
              <a:t>net</a:t>
            </a:r>
            <a:r>
              <a:rPr lang="en-US" altLang="zh-CN" baseline="-25000" dirty="0"/>
              <a:t>h1</a:t>
            </a:r>
            <a:endParaRPr lang="zh-CN" altLang="en-US" baseline="-25000" dirty="0"/>
          </a:p>
        </p:txBody>
      </p:sp>
      <p:sp>
        <p:nvSpPr>
          <p:cNvPr id="18" name="文本框 17">
            <a:extLst>
              <a:ext uri="{FF2B5EF4-FFF2-40B4-BE49-F238E27FC236}">
                <a16:creationId xmlns:a16="http://schemas.microsoft.com/office/drawing/2014/main" id="{C482959B-D6F0-42D5-A236-9A0AA2A8269B}"/>
              </a:ext>
            </a:extLst>
          </p:cNvPr>
          <p:cNvSpPr txBox="1"/>
          <p:nvPr/>
        </p:nvSpPr>
        <p:spPr>
          <a:xfrm>
            <a:off x="2235200" y="4364505"/>
            <a:ext cx="762000" cy="369332"/>
          </a:xfrm>
          <a:prstGeom prst="rect">
            <a:avLst/>
          </a:prstGeom>
          <a:noFill/>
        </p:spPr>
        <p:txBody>
          <a:bodyPr wrap="square" rtlCol="0">
            <a:spAutoFit/>
          </a:bodyPr>
          <a:lstStyle/>
          <a:p>
            <a:r>
              <a:rPr lang="en-US" altLang="zh-CN" dirty="0"/>
              <a:t>out</a:t>
            </a:r>
            <a:r>
              <a:rPr lang="en-US" altLang="zh-CN" baseline="-25000" dirty="0"/>
              <a:t>h1</a:t>
            </a:r>
            <a:endParaRPr lang="zh-CN" altLang="en-US" baseline="-25000" dirty="0"/>
          </a:p>
        </p:txBody>
      </p:sp>
      <p:sp>
        <p:nvSpPr>
          <p:cNvPr id="19" name="文本框 18">
            <a:extLst>
              <a:ext uri="{FF2B5EF4-FFF2-40B4-BE49-F238E27FC236}">
                <a16:creationId xmlns:a16="http://schemas.microsoft.com/office/drawing/2014/main" id="{E6E97DB8-BD52-4F63-AD19-52ECBD886E30}"/>
              </a:ext>
            </a:extLst>
          </p:cNvPr>
          <p:cNvSpPr txBox="1"/>
          <p:nvPr/>
        </p:nvSpPr>
        <p:spPr>
          <a:xfrm>
            <a:off x="1336040" y="5193268"/>
            <a:ext cx="1010920" cy="369332"/>
          </a:xfrm>
          <a:prstGeom prst="rect">
            <a:avLst/>
          </a:prstGeom>
          <a:noFill/>
        </p:spPr>
        <p:txBody>
          <a:bodyPr wrap="square" rtlCol="0">
            <a:spAutoFit/>
          </a:bodyPr>
          <a:lstStyle/>
          <a:p>
            <a:r>
              <a:rPr lang="en-US" altLang="zh-CN" dirty="0"/>
              <a:t>sigmoid</a:t>
            </a:r>
            <a:endParaRPr lang="zh-CN" altLang="en-US" baseline="-25000" dirty="0"/>
          </a:p>
        </p:txBody>
      </p:sp>
      <p:sp>
        <p:nvSpPr>
          <p:cNvPr id="20" name="文本框 19">
            <a:extLst>
              <a:ext uri="{FF2B5EF4-FFF2-40B4-BE49-F238E27FC236}">
                <a16:creationId xmlns:a16="http://schemas.microsoft.com/office/drawing/2014/main" id="{C7C7962F-254A-4398-B39B-E37A22BD74F3}"/>
              </a:ext>
            </a:extLst>
          </p:cNvPr>
          <p:cNvSpPr txBox="1"/>
          <p:nvPr/>
        </p:nvSpPr>
        <p:spPr>
          <a:xfrm>
            <a:off x="4242335" y="5568434"/>
            <a:ext cx="4130040" cy="369332"/>
          </a:xfrm>
          <a:prstGeom prst="rect">
            <a:avLst/>
          </a:prstGeom>
          <a:noFill/>
        </p:spPr>
        <p:txBody>
          <a:bodyPr wrap="square" rtlCol="0">
            <a:spAutoFit/>
          </a:bodyPr>
          <a:lstStyle/>
          <a:p>
            <a:r>
              <a:rPr lang="zh-CN" altLang="en-US" dirty="0"/>
              <a:t>同理，可计算出神经元</a:t>
            </a:r>
            <a:r>
              <a:rPr lang="en-US" altLang="zh-CN" dirty="0"/>
              <a:t>h2</a:t>
            </a:r>
            <a:r>
              <a:rPr lang="zh-CN" altLang="en-US" dirty="0"/>
              <a:t>的输出</a:t>
            </a:r>
            <a:r>
              <a:rPr lang="en-US" altLang="zh-CN" dirty="0"/>
              <a:t>o2</a:t>
            </a:r>
            <a:r>
              <a:rPr lang="zh-CN" altLang="en-US" dirty="0"/>
              <a:t>：</a:t>
            </a:r>
          </a:p>
        </p:txBody>
      </p:sp>
      <p:cxnSp>
        <p:nvCxnSpPr>
          <p:cNvPr id="12" name="直接连接符 11">
            <a:extLst>
              <a:ext uri="{FF2B5EF4-FFF2-40B4-BE49-F238E27FC236}">
                <a16:creationId xmlns:a16="http://schemas.microsoft.com/office/drawing/2014/main" id="{A10D484A-2697-4059-8D97-1C3ECB140A6B}"/>
              </a:ext>
            </a:extLst>
          </p:cNvPr>
          <p:cNvCxnSpPr/>
          <p:nvPr/>
        </p:nvCxnSpPr>
        <p:spPr>
          <a:xfrm>
            <a:off x="4132580" y="3124200"/>
            <a:ext cx="4572000" cy="0"/>
          </a:xfrm>
          <a:prstGeom prst="line">
            <a:avLst/>
          </a:prstGeom>
        </p:spPr>
        <p:style>
          <a:lnRef idx="3">
            <a:schemeClr val="dk1"/>
          </a:lnRef>
          <a:fillRef idx="0">
            <a:schemeClr val="dk1"/>
          </a:fillRef>
          <a:effectRef idx="2">
            <a:schemeClr val="dk1"/>
          </a:effectRef>
          <a:fontRef idx="minor">
            <a:schemeClr val="tx1"/>
          </a:fontRef>
        </p:style>
      </p:cxnSp>
      <p:cxnSp>
        <p:nvCxnSpPr>
          <p:cNvPr id="23" name="直接连接符 22">
            <a:extLst>
              <a:ext uri="{FF2B5EF4-FFF2-40B4-BE49-F238E27FC236}">
                <a16:creationId xmlns:a16="http://schemas.microsoft.com/office/drawing/2014/main" id="{EDAAD59B-3DD1-4F24-A795-D6CE6CBB035E}"/>
              </a:ext>
            </a:extLst>
          </p:cNvPr>
          <p:cNvCxnSpPr/>
          <p:nvPr/>
        </p:nvCxnSpPr>
        <p:spPr>
          <a:xfrm>
            <a:off x="4191000" y="5257800"/>
            <a:ext cx="4572000" cy="0"/>
          </a:xfrm>
          <a:prstGeom prst="line">
            <a:avLst/>
          </a:prstGeom>
        </p:spPr>
        <p:style>
          <a:lnRef idx="3">
            <a:schemeClr val="dk1"/>
          </a:lnRef>
          <a:fillRef idx="0">
            <a:schemeClr val="dk1"/>
          </a:fillRef>
          <a:effectRef idx="2">
            <a:schemeClr val="dk1"/>
          </a:effectRef>
          <a:fontRef idx="minor">
            <a:schemeClr val="tx1"/>
          </a:fontRef>
        </p:style>
      </p:cxnSp>
      <p:pic>
        <p:nvPicPr>
          <p:cNvPr id="634890" name="Picture 10">
            <a:extLst>
              <a:ext uri="{FF2B5EF4-FFF2-40B4-BE49-F238E27FC236}">
                <a16:creationId xmlns:a16="http://schemas.microsoft.com/office/drawing/2014/main" id="{FEC1BDD9-18C6-4940-8BA9-F97F1326FD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0804" y="6101444"/>
            <a:ext cx="4783196" cy="45779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83810CAD-649A-4668-B53A-2146279F8A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822" y="856453"/>
            <a:ext cx="3934778" cy="308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2560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02D1A53-39D3-42E8-A855-865CC67DE8D5}"/>
              </a:ext>
            </a:extLst>
          </p:cNvPr>
          <p:cNvSpPr txBox="1"/>
          <p:nvPr/>
        </p:nvSpPr>
        <p:spPr>
          <a:xfrm>
            <a:off x="3228069" y="1097505"/>
            <a:ext cx="3657600" cy="646331"/>
          </a:xfrm>
          <a:prstGeom prst="rect">
            <a:avLst/>
          </a:prstGeom>
          <a:noFill/>
        </p:spPr>
        <p:txBody>
          <a:bodyPr wrap="square" rtlCol="0">
            <a:spAutoFit/>
          </a:bodyPr>
          <a:lstStyle/>
          <a:p>
            <a:r>
              <a:rPr lang="en-US" altLang="zh-CN" dirty="0">
                <a:solidFill>
                  <a:srgbClr val="FF0000"/>
                </a:solidFill>
              </a:rPr>
              <a:t>2.</a:t>
            </a:r>
            <a:r>
              <a:rPr lang="zh-CN" altLang="en-US" dirty="0">
                <a:solidFill>
                  <a:srgbClr val="FF0000"/>
                </a:solidFill>
              </a:rPr>
              <a:t>隐含层</a:t>
            </a:r>
            <a:r>
              <a:rPr lang="en-US" altLang="zh-CN" dirty="0">
                <a:solidFill>
                  <a:srgbClr val="FF0000"/>
                </a:solidFill>
              </a:rPr>
              <a:t>----&gt;</a:t>
            </a:r>
            <a:r>
              <a:rPr lang="zh-CN" altLang="en-US" dirty="0">
                <a:solidFill>
                  <a:srgbClr val="FF0000"/>
                </a:solidFill>
              </a:rPr>
              <a:t>输出层：</a:t>
            </a:r>
          </a:p>
          <a:p>
            <a:r>
              <a:rPr lang="zh-CN" altLang="en-US" dirty="0"/>
              <a:t>　计算输出层神经元</a:t>
            </a:r>
            <a:r>
              <a:rPr lang="en-US" altLang="zh-CN" dirty="0"/>
              <a:t>o1</a:t>
            </a:r>
            <a:r>
              <a:rPr lang="zh-CN" altLang="en-US" dirty="0"/>
              <a:t>和</a:t>
            </a:r>
            <a:r>
              <a:rPr lang="en-US" altLang="zh-CN" dirty="0"/>
              <a:t>o2</a:t>
            </a:r>
            <a:r>
              <a:rPr lang="zh-CN" altLang="en-US" dirty="0"/>
              <a:t>的值：</a:t>
            </a:r>
          </a:p>
        </p:txBody>
      </p:sp>
      <p:sp>
        <p:nvSpPr>
          <p:cNvPr id="11" name="文本框 10">
            <a:extLst>
              <a:ext uri="{FF2B5EF4-FFF2-40B4-BE49-F238E27FC236}">
                <a16:creationId xmlns:a16="http://schemas.microsoft.com/office/drawing/2014/main" id="{56469DA3-7A06-47F8-A7B0-576F1960E955}"/>
              </a:ext>
            </a:extLst>
          </p:cNvPr>
          <p:cNvSpPr txBox="1"/>
          <p:nvPr/>
        </p:nvSpPr>
        <p:spPr>
          <a:xfrm>
            <a:off x="3123134" y="4845079"/>
            <a:ext cx="4921313" cy="1754326"/>
          </a:xfrm>
          <a:prstGeom prst="rect">
            <a:avLst/>
          </a:prstGeom>
          <a:noFill/>
        </p:spPr>
        <p:txBody>
          <a:bodyPr wrap="square" rtlCol="0">
            <a:spAutoFit/>
          </a:bodyPr>
          <a:lstStyle/>
          <a:p>
            <a:r>
              <a:rPr lang="zh-CN" altLang="en-US" dirty="0"/>
              <a:t>这样前向传播的过程就结束了，我们得到输出值为</a:t>
            </a:r>
            <a:r>
              <a:rPr lang="en-US" altLang="zh-CN" dirty="0"/>
              <a:t>[0.75136079 , 0.772928465]</a:t>
            </a:r>
            <a:r>
              <a:rPr lang="zh-CN" altLang="en-US" dirty="0"/>
              <a:t>，与实际值</a:t>
            </a:r>
            <a:r>
              <a:rPr lang="en-US" altLang="zh-CN" dirty="0"/>
              <a:t>[0.01 , 0.99]</a:t>
            </a:r>
            <a:r>
              <a:rPr lang="zh-CN" altLang="en-US" dirty="0"/>
              <a:t>相差还很远</a:t>
            </a:r>
            <a:r>
              <a:rPr lang="en-US" altLang="zh-CN" dirty="0"/>
              <a:t>;</a:t>
            </a:r>
          </a:p>
          <a:p>
            <a:endParaRPr lang="en-US" altLang="zh-CN" dirty="0"/>
          </a:p>
          <a:p>
            <a:r>
              <a:rPr lang="zh-CN" altLang="en-US" dirty="0"/>
              <a:t>现在我们对误差进行</a:t>
            </a:r>
            <a:r>
              <a:rPr lang="zh-CN" altLang="en-US" dirty="0">
                <a:solidFill>
                  <a:srgbClr val="FF0000"/>
                </a:solidFill>
              </a:rPr>
              <a:t>反向传播，更新权值</a:t>
            </a:r>
            <a:r>
              <a:rPr lang="zh-CN" altLang="en-US" dirty="0"/>
              <a:t>，重新计算输出。</a:t>
            </a:r>
          </a:p>
        </p:txBody>
      </p:sp>
      <p:sp>
        <p:nvSpPr>
          <p:cNvPr id="5" name="流程图: 接点 4">
            <a:extLst>
              <a:ext uri="{FF2B5EF4-FFF2-40B4-BE49-F238E27FC236}">
                <a16:creationId xmlns:a16="http://schemas.microsoft.com/office/drawing/2014/main" id="{367EC6AD-8B3A-400D-B90A-20A911F1D2C2}"/>
              </a:ext>
            </a:extLst>
          </p:cNvPr>
          <p:cNvSpPr/>
          <p:nvPr/>
        </p:nvSpPr>
        <p:spPr>
          <a:xfrm>
            <a:off x="1125220" y="4834652"/>
            <a:ext cx="685800" cy="685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cxnSp>
        <p:nvCxnSpPr>
          <p:cNvPr id="7" name="直接箭头连接符 6">
            <a:extLst>
              <a:ext uri="{FF2B5EF4-FFF2-40B4-BE49-F238E27FC236}">
                <a16:creationId xmlns:a16="http://schemas.microsoft.com/office/drawing/2014/main" id="{30CE4B94-1607-46A7-ACAF-BD94E9A67C49}"/>
              </a:ext>
            </a:extLst>
          </p:cNvPr>
          <p:cNvCxnSpPr>
            <a:stCxn id="5" idx="6"/>
          </p:cNvCxnSpPr>
          <p:nvPr/>
        </p:nvCxnSpPr>
        <p:spPr>
          <a:xfrm>
            <a:off x="1811020" y="5177552"/>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621EDBC-2E1F-40DA-B44A-C26CA8E876A1}"/>
              </a:ext>
            </a:extLst>
          </p:cNvPr>
          <p:cNvCxnSpPr>
            <a:cxnSpLocks/>
          </p:cNvCxnSpPr>
          <p:nvPr/>
        </p:nvCxnSpPr>
        <p:spPr>
          <a:xfrm>
            <a:off x="236220" y="5177552"/>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A7E9407-17D7-4172-9409-AB4E5D65F262}"/>
              </a:ext>
            </a:extLst>
          </p:cNvPr>
          <p:cNvSpPr txBox="1"/>
          <p:nvPr/>
        </p:nvSpPr>
        <p:spPr>
          <a:xfrm>
            <a:off x="350520" y="4800600"/>
            <a:ext cx="762000" cy="369332"/>
          </a:xfrm>
          <a:prstGeom prst="rect">
            <a:avLst/>
          </a:prstGeom>
          <a:noFill/>
        </p:spPr>
        <p:txBody>
          <a:bodyPr wrap="square" rtlCol="0">
            <a:spAutoFit/>
          </a:bodyPr>
          <a:lstStyle/>
          <a:p>
            <a:r>
              <a:rPr lang="en-US" altLang="zh-CN" dirty="0"/>
              <a:t>net</a:t>
            </a:r>
            <a:r>
              <a:rPr lang="en-US" altLang="zh-CN" baseline="-25000" dirty="0"/>
              <a:t>01</a:t>
            </a:r>
            <a:endParaRPr lang="zh-CN" altLang="en-US" baseline="-25000" dirty="0"/>
          </a:p>
        </p:txBody>
      </p:sp>
      <p:sp>
        <p:nvSpPr>
          <p:cNvPr id="18" name="文本框 17">
            <a:extLst>
              <a:ext uri="{FF2B5EF4-FFF2-40B4-BE49-F238E27FC236}">
                <a16:creationId xmlns:a16="http://schemas.microsoft.com/office/drawing/2014/main" id="{C482959B-D6F0-42D5-A236-9A0AA2A8269B}"/>
              </a:ext>
            </a:extLst>
          </p:cNvPr>
          <p:cNvSpPr txBox="1"/>
          <p:nvPr/>
        </p:nvSpPr>
        <p:spPr>
          <a:xfrm>
            <a:off x="1861820" y="4785599"/>
            <a:ext cx="762000" cy="369332"/>
          </a:xfrm>
          <a:prstGeom prst="rect">
            <a:avLst/>
          </a:prstGeom>
          <a:noFill/>
        </p:spPr>
        <p:txBody>
          <a:bodyPr wrap="square" rtlCol="0">
            <a:spAutoFit/>
          </a:bodyPr>
          <a:lstStyle/>
          <a:p>
            <a:r>
              <a:rPr lang="en-US" altLang="zh-CN" dirty="0"/>
              <a:t>out</a:t>
            </a:r>
            <a:r>
              <a:rPr lang="en-US" altLang="zh-CN" baseline="-25000" dirty="0"/>
              <a:t>01</a:t>
            </a:r>
            <a:endParaRPr lang="zh-CN" altLang="en-US" baseline="-25000" dirty="0"/>
          </a:p>
        </p:txBody>
      </p:sp>
      <p:sp>
        <p:nvSpPr>
          <p:cNvPr id="19" name="文本框 18">
            <a:extLst>
              <a:ext uri="{FF2B5EF4-FFF2-40B4-BE49-F238E27FC236}">
                <a16:creationId xmlns:a16="http://schemas.microsoft.com/office/drawing/2014/main" id="{E6E97DB8-BD52-4F63-AD19-52ECBD886E30}"/>
              </a:ext>
            </a:extLst>
          </p:cNvPr>
          <p:cNvSpPr txBox="1"/>
          <p:nvPr/>
        </p:nvSpPr>
        <p:spPr>
          <a:xfrm>
            <a:off x="962660" y="5614362"/>
            <a:ext cx="1010920" cy="369332"/>
          </a:xfrm>
          <a:prstGeom prst="rect">
            <a:avLst/>
          </a:prstGeom>
          <a:noFill/>
        </p:spPr>
        <p:txBody>
          <a:bodyPr wrap="square" rtlCol="0">
            <a:spAutoFit/>
          </a:bodyPr>
          <a:lstStyle/>
          <a:p>
            <a:r>
              <a:rPr lang="en-US" altLang="zh-CN" dirty="0"/>
              <a:t>sigmoid</a:t>
            </a:r>
            <a:endParaRPr lang="zh-CN" altLang="en-US" baseline="-25000" dirty="0"/>
          </a:p>
        </p:txBody>
      </p:sp>
      <p:pic>
        <p:nvPicPr>
          <p:cNvPr id="638978" name="Picture 2">
            <a:extLst>
              <a:ext uri="{FF2B5EF4-FFF2-40B4-BE49-F238E27FC236}">
                <a16:creationId xmlns:a16="http://schemas.microsoft.com/office/drawing/2014/main" id="{2754A120-9D6C-4013-8436-CE789EEFF8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4791" y="1940714"/>
            <a:ext cx="5929567" cy="140930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接连接符 20">
            <a:extLst>
              <a:ext uri="{FF2B5EF4-FFF2-40B4-BE49-F238E27FC236}">
                <a16:creationId xmlns:a16="http://schemas.microsoft.com/office/drawing/2014/main" id="{EA41E1D0-A230-4D99-B192-8E98B3145152}"/>
              </a:ext>
            </a:extLst>
          </p:cNvPr>
          <p:cNvCxnSpPr>
            <a:cxnSpLocks/>
          </p:cNvCxnSpPr>
          <p:nvPr/>
        </p:nvCxnSpPr>
        <p:spPr>
          <a:xfrm>
            <a:off x="3144791" y="4419600"/>
            <a:ext cx="5105400" cy="0"/>
          </a:xfrm>
          <a:prstGeom prst="line">
            <a:avLst/>
          </a:prstGeom>
        </p:spPr>
        <p:style>
          <a:lnRef idx="3">
            <a:schemeClr val="dk1"/>
          </a:lnRef>
          <a:fillRef idx="0">
            <a:schemeClr val="dk1"/>
          </a:fillRef>
          <a:effectRef idx="2">
            <a:schemeClr val="dk1"/>
          </a:effectRef>
          <a:fontRef idx="minor">
            <a:schemeClr val="tx1"/>
          </a:fontRef>
        </p:style>
      </p:cxnSp>
      <p:pic>
        <p:nvPicPr>
          <p:cNvPr id="659458" name="Picture 2">
            <a:extLst>
              <a:ext uri="{FF2B5EF4-FFF2-40B4-BE49-F238E27FC236}">
                <a16:creationId xmlns:a16="http://schemas.microsoft.com/office/drawing/2014/main" id="{D1F8E295-9A1B-4402-96EC-B4E978D3B1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8108" y="3507986"/>
            <a:ext cx="5091364" cy="6866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959CA11-2A6A-4149-AEE3-51D8FE7C791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3" y="636950"/>
            <a:ext cx="3193937" cy="2500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2311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02D1A53-39D3-42E8-A855-865CC67DE8D5}"/>
              </a:ext>
            </a:extLst>
          </p:cNvPr>
          <p:cNvSpPr txBox="1"/>
          <p:nvPr/>
        </p:nvSpPr>
        <p:spPr>
          <a:xfrm>
            <a:off x="381000" y="668956"/>
            <a:ext cx="4921312" cy="1200329"/>
          </a:xfrm>
          <a:prstGeom prst="rect">
            <a:avLst/>
          </a:prstGeom>
          <a:noFill/>
        </p:spPr>
        <p:txBody>
          <a:bodyPr wrap="square" rtlCol="0">
            <a:spAutoFit/>
          </a:bodyPr>
          <a:lstStyle/>
          <a:p>
            <a:r>
              <a:rPr lang="en-US" altLang="zh-CN" sz="2400" b="1" dirty="0">
                <a:solidFill>
                  <a:srgbClr val="FF0000"/>
                </a:solidFill>
              </a:rPr>
              <a:t>Step 2 </a:t>
            </a:r>
            <a:r>
              <a:rPr lang="zh-CN" altLang="en-US" sz="2400" b="1" dirty="0">
                <a:solidFill>
                  <a:srgbClr val="FF0000"/>
                </a:solidFill>
              </a:rPr>
              <a:t>反向传播</a:t>
            </a:r>
            <a:endParaRPr lang="zh-CN" altLang="en-US" sz="2400" dirty="0">
              <a:solidFill>
                <a:srgbClr val="FF0000"/>
              </a:solidFill>
            </a:endParaRPr>
          </a:p>
          <a:p>
            <a:r>
              <a:rPr lang="en-US" altLang="zh-CN" sz="2400" dirty="0">
                <a:solidFill>
                  <a:srgbClr val="FF0000"/>
                </a:solidFill>
              </a:rPr>
              <a:t>1.</a:t>
            </a:r>
            <a:r>
              <a:rPr lang="zh-CN" altLang="en-US" sz="2400" dirty="0">
                <a:solidFill>
                  <a:srgbClr val="FF0000"/>
                </a:solidFill>
              </a:rPr>
              <a:t>计算总误差</a:t>
            </a:r>
          </a:p>
          <a:p>
            <a:r>
              <a:rPr lang="zh-CN" altLang="en-US" sz="2400" dirty="0"/>
              <a:t>总误差：</a:t>
            </a:r>
            <a:r>
              <a:rPr lang="en-US" altLang="zh-CN" sz="2400" dirty="0"/>
              <a:t>(square error)</a:t>
            </a:r>
          </a:p>
        </p:txBody>
      </p:sp>
      <p:sp>
        <p:nvSpPr>
          <p:cNvPr id="11" name="文本框 10">
            <a:extLst>
              <a:ext uri="{FF2B5EF4-FFF2-40B4-BE49-F238E27FC236}">
                <a16:creationId xmlns:a16="http://schemas.microsoft.com/office/drawing/2014/main" id="{56469DA3-7A06-47F8-A7B0-576F1960E955}"/>
              </a:ext>
            </a:extLst>
          </p:cNvPr>
          <p:cNvSpPr txBox="1"/>
          <p:nvPr/>
        </p:nvSpPr>
        <p:spPr>
          <a:xfrm>
            <a:off x="480059" y="3276756"/>
            <a:ext cx="8153401" cy="369332"/>
          </a:xfrm>
          <a:prstGeom prst="rect">
            <a:avLst/>
          </a:prstGeom>
          <a:noFill/>
        </p:spPr>
        <p:txBody>
          <a:bodyPr wrap="square" rtlCol="0">
            <a:spAutoFit/>
          </a:bodyPr>
          <a:lstStyle/>
          <a:p>
            <a:r>
              <a:rPr lang="zh-CN" altLang="en-US" dirty="0"/>
              <a:t>但是有两个输出，所以分别计算</a:t>
            </a:r>
            <a:r>
              <a:rPr lang="en-US" altLang="zh-CN" dirty="0"/>
              <a:t>o1</a:t>
            </a:r>
            <a:r>
              <a:rPr lang="zh-CN" altLang="en-US" dirty="0"/>
              <a:t>和</a:t>
            </a:r>
            <a:r>
              <a:rPr lang="en-US" altLang="zh-CN" dirty="0"/>
              <a:t>o2</a:t>
            </a:r>
            <a:r>
              <a:rPr lang="zh-CN" altLang="en-US" dirty="0"/>
              <a:t>的误差，总误差为两者之和：</a:t>
            </a:r>
          </a:p>
        </p:txBody>
      </p:sp>
      <p:cxnSp>
        <p:nvCxnSpPr>
          <p:cNvPr id="21" name="直接连接符 20">
            <a:extLst>
              <a:ext uri="{FF2B5EF4-FFF2-40B4-BE49-F238E27FC236}">
                <a16:creationId xmlns:a16="http://schemas.microsoft.com/office/drawing/2014/main" id="{EA41E1D0-A230-4D99-B192-8E98B3145152}"/>
              </a:ext>
            </a:extLst>
          </p:cNvPr>
          <p:cNvCxnSpPr>
            <a:cxnSpLocks/>
          </p:cNvCxnSpPr>
          <p:nvPr/>
        </p:nvCxnSpPr>
        <p:spPr>
          <a:xfrm>
            <a:off x="288956" y="2895600"/>
            <a:ext cx="8550244" cy="76200"/>
          </a:xfrm>
          <a:prstGeom prst="line">
            <a:avLst/>
          </a:prstGeom>
        </p:spPr>
        <p:style>
          <a:lnRef idx="3">
            <a:schemeClr val="dk1"/>
          </a:lnRef>
          <a:fillRef idx="0">
            <a:schemeClr val="dk1"/>
          </a:fillRef>
          <a:effectRef idx="2">
            <a:schemeClr val="dk1"/>
          </a:effectRef>
          <a:fontRef idx="minor">
            <a:schemeClr val="tx1"/>
          </a:fontRef>
        </p:style>
      </p:cxnSp>
      <p:pic>
        <p:nvPicPr>
          <p:cNvPr id="640002" name="Picture 2">
            <a:extLst>
              <a:ext uri="{FF2B5EF4-FFF2-40B4-BE49-F238E27FC236}">
                <a16:creationId xmlns:a16="http://schemas.microsoft.com/office/drawing/2014/main" id="{B069FC9B-C6E6-4CC0-8E1E-B2A5B829F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606" y="1788931"/>
            <a:ext cx="46101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640004" name="Picture 4">
            <a:extLst>
              <a:ext uri="{FF2B5EF4-FFF2-40B4-BE49-F238E27FC236}">
                <a16:creationId xmlns:a16="http://schemas.microsoft.com/office/drawing/2014/main" id="{EE28885C-3131-48A0-BB55-73BFF54582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965" y="3773294"/>
            <a:ext cx="8395236" cy="803086"/>
          </a:xfrm>
          <a:prstGeom prst="rect">
            <a:avLst/>
          </a:prstGeom>
          <a:noFill/>
          <a:extLst>
            <a:ext uri="{909E8E84-426E-40DD-AFC4-6F175D3DCCD1}">
              <a14:hiddenFill xmlns:a14="http://schemas.microsoft.com/office/drawing/2010/main">
                <a:solidFill>
                  <a:srgbClr val="FFFFFF"/>
                </a:solidFill>
              </a14:hiddenFill>
            </a:ext>
          </a:extLst>
        </p:spPr>
      </p:pic>
      <p:pic>
        <p:nvPicPr>
          <p:cNvPr id="640006" name="Picture 6">
            <a:extLst>
              <a:ext uri="{FF2B5EF4-FFF2-40B4-BE49-F238E27FC236}">
                <a16:creationId xmlns:a16="http://schemas.microsoft.com/office/drawing/2014/main" id="{6C041934-94DA-4411-803B-6398069072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870" y="4750830"/>
            <a:ext cx="7487457" cy="726154"/>
          </a:xfrm>
          <a:prstGeom prst="rect">
            <a:avLst/>
          </a:prstGeom>
          <a:noFill/>
          <a:extLst>
            <a:ext uri="{909E8E84-426E-40DD-AFC4-6F175D3DCCD1}">
              <a14:hiddenFill xmlns:a14="http://schemas.microsoft.com/office/drawing/2010/main">
                <a:solidFill>
                  <a:srgbClr val="FFFFFF"/>
                </a:solidFill>
              </a14:hiddenFill>
            </a:ext>
          </a:extLst>
        </p:spPr>
      </p:pic>
      <p:pic>
        <p:nvPicPr>
          <p:cNvPr id="640008" name="Picture 8">
            <a:extLst>
              <a:ext uri="{FF2B5EF4-FFF2-40B4-BE49-F238E27FC236}">
                <a16:creationId xmlns:a16="http://schemas.microsoft.com/office/drawing/2014/main" id="{D0D32CB4-7AD0-4684-935D-EA71EB0779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5709218"/>
            <a:ext cx="7803445" cy="726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287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02D1A53-39D3-42E8-A855-865CC67DE8D5}"/>
              </a:ext>
            </a:extLst>
          </p:cNvPr>
          <p:cNvSpPr txBox="1"/>
          <p:nvPr/>
        </p:nvSpPr>
        <p:spPr>
          <a:xfrm>
            <a:off x="3046124" y="919847"/>
            <a:ext cx="5364480" cy="1200329"/>
          </a:xfrm>
          <a:prstGeom prst="rect">
            <a:avLst/>
          </a:prstGeom>
          <a:noFill/>
        </p:spPr>
        <p:txBody>
          <a:bodyPr wrap="square" rtlCol="0">
            <a:spAutoFit/>
          </a:bodyPr>
          <a:lstStyle/>
          <a:p>
            <a:r>
              <a:rPr lang="en-US" altLang="zh-CN" dirty="0"/>
              <a:t>2.</a:t>
            </a:r>
            <a:r>
              <a:rPr lang="zh-CN" altLang="en-US" dirty="0"/>
              <a:t>隐含层</a:t>
            </a:r>
            <a:r>
              <a:rPr lang="en-US" altLang="zh-CN" dirty="0"/>
              <a:t>----&gt;</a:t>
            </a:r>
            <a:r>
              <a:rPr lang="zh-CN" altLang="en-US" dirty="0"/>
              <a:t>输出层的权值更新：</a:t>
            </a:r>
          </a:p>
          <a:p>
            <a:r>
              <a:rPr lang="zh-CN" altLang="en-US" dirty="0"/>
              <a:t>以权重参数</a:t>
            </a:r>
            <a:r>
              <a:rPr lang="en-US" altLang="zh-CN" dirty="0"/>
              <a:t>w5</a:t>
            </a:r>
            <a:r>
              <a:rPr lang="zh-CN" altLang="en-US" dirty="0"/>
              <a:t>为例，如果我们想知道</a:t>
            </a:r>
            <a:r>
              <a:rPr lang="en-US" altLang="zh-CN" dirty="0"/>
              <a:t>w5</a:t>
            </a:r>
            <a:r>
              <a:rPr lang="zh-CN" altLang="en-US" dirty="0"/>
              <a:t>对整体误差产生了多少影响，可以用整体误差对</a:t>
            </a:r>
            <a:r>
              <a:rPr lang="en-US" altLang="zh-CN" dirty="0"/>
              <a:t>w5</a:t>
            </a:r>
            <a:r>
              <a:rPr lang="zh-CN" altLang="en-US" dirty="0"/>
              <a:t>求偏导求出：（链式法则）</a:t>
            </a:r>
          </a:p>
        </p:txBody>
      </p:sp>
      <p:pic>
        <p:nvPicPr>
          <p:cNvPr id="10" name="Picture 2">
            <a:extLst>
              <a:ext uri="{FF2B5EF4-FFF2-40B4-BE49-F238E27FC236}">
                <a16:creationId xmlns:a16="http://schemas.microsoft.com/office/drawing/2014/main" id="{22823BA5-1C7D-4DB6-8FDF-AA19F54E0B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762000"/>
            <a:ext cx="2863913" cy="2285993"/>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56469DA3-7A06-47F8-A7B0-576F1960E955}"/>
              </a:ext>
            </a:extLst>
          </p:cNvPr>
          <p:cNvSpPr txBox="1"/>
          <p:nvPr/>
        </p:nvSpPr>
        <p:spPr>
          <a:xfrm>
            <a:off x="3016313" y="3962273"/>
            <a:ext cx="5973352" cy="369332"/>
          </a:xfrm>
          <a:prstGeom prst="rect">
            <a:avLst/>
          </a:prstGeom>
          <a:noFill/>
        </p:spPr>
        <p:txBody>
          <a:bodyPr wrap="square" rtlCol="0">
            <a:spAutoFit/>
          </a:bodyPr>
          <a:lstStyle/>
          <a:p>
            <a:r>
              <a:rPr lang="zh-CN" altLang="en-US" dirty="0"/>
              <a:t>下面的图可以更直观的看清楚误差是怎样反向传播的：</a:t>
            </a:r>
          </a:p>
        </p:txBody>
      </p:sp>
      <p:cxnSp>
        <p:nvCxnSpPr>
          <p:cNvPr id="21" name="直接连接符 20">
            <a:extLst>
              <a:ext uri="{FF2B5EF4-FFF2-40B4-BE49-F238E27FC236}">
                <a16:creationId xmlns:a16="http://schemas.microsoft.com/office/drawing/2014/main" id="{EA41E1D0-A230-4D99-B192-8E98B3145152}"/>
              </a:ext>
            </a:extLst>
          </p:cNvPr>
          <p:cNvCxnSpPr>
            <a:cxnSpLocks/>
          </p:cNvCxnSpPr>
          <p:nvPr/>
        </p:nvCxnSpPr>
        <p:spPr>
          <a:xfrm>
            <a:off x="3170648" y="3657600"/>
            <a:ext cx="5105400" cy="0"/>
          </a:xfrm>
          <a:prstGeom prst="line">
            <a:avLst/>
          </a:prstGeom>
        </p:spPr>
        <p:style>
          <a:lnRef idx="3">
            <a:schemeClr val="dk1"/>
          </a:lnRef>
          <a:fillRef idx="0">
            <a:schemeClr val="dk1"/>
          </a:fillRef>
          <a:effectRef idx="2">
            <a:schemeClr val="dk1"/>
          </a:effectRef>
          <a:fontRef idx="minor">
            <a:schemeClr val="tx1"/>
          </a:fontRef>
        </p:style>
      </p:cxnSp>
      <p:pic>
        <p:nvPicPr>
          <p:cNvPr id="642050" name="Picture 2">
            <a:extLst>
              <a:ext uri="{FF2B5EF4-FFF2-40B4-BE49-F238E27FC236}">
                <a16:creationId xmlns:a16="http://schemas.microsoft.com/office/drawing/2014/main" id="{F56EE509-E80E-4041-BD56-6CA0D678B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9520" y="2322908"/>
            <a:ext cx="7839605" cy="1200323"/>
          </a:xfrm>
          <a:prstGeom prst="rect">
            <a:avLst/>
          </a:prstGeom>
          <a:noFill/>
          <a:extLst>
            <a:ext uri="{909E8E84-426E-40DD-AFC4-6F175D3DCCD1}">
              <a14:hiddenFill xmlns:a14="http://schemas.microsoft.com/office/drawing/2010/main">
                <a:solidFill>
                  <a:srgbClr val="FFFFFF"/>
                </a:solidFill>
              </a14:hiddenFill>
            </a:ext>
          </a:extLst>
        </p:spPr>
      </p:pic>
      <p:pic>
        <p:nvPicPr>
          <p:cNvPr id="642052" name="Picture 4">
            <a:extLst>
              <a:ext uri="{FF2B5EF4-FFF2-40B4-BE49-F238E27FC236}">
                <a16:creationId xmlns:a16="http://schemas.microsoft.com/office/drawing/2014/main" id="{5B019EFE-EAF4-4894-B11C-B569BDCD82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3697" y="4437510"/>
            <a:ext cx="4817375" cy="2344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511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02D1A53-39D3-42E8-A855-865CC67DE8D5}"/>
              </a:ext>
            </a:extLst>
          </p:cNvPr>
          <p:cNvSpPr txBox="1"/>
          <p:nvPr/>
        </p:nvSpPr>
        <p:spPr>
          <a:xfrm>
            <a:off x="3247329" y="1113406"/>
            <a:ext cx="5364480" cy="923330"/>
          </a:xfrm>
          <a:prstGeom prst="rect">
            <a:avLst/>
          </a:prstGeom>
          <a:noFill/>
        </p:spPr>
        <p:txBody>
          <a:bodyPr wrap="square" rtlCol="0">
            <a:spAutoFit/>
          </a:bodyPr>
          <a:lstStyle/>
          <a:p>
            <a:r>
              <a:rPr lang="zh-CN" altLang="en-US" dirty="0"/>
              <a:t>现在我们来分别计算每个式子的值：</a:t>
            </a:r>
            <a:endParaRPr lang="en-US" altLang="zh-CN" dirty="0"/>
          </a:p>
          <a:p>
            <a:endParaRPr lang="en-US" altLang="zh-CN" dirty="0"/>
          </a:p>
          <a:p>
            <a:r>
              <a:rPr lang="zh-CN" altLang="en-US" dirty="0"/>
              <a:t>计算            ：</a:t>
            </a:r>
          </a:p>
        </p:txBody>
      </p:sp>
      <p:pic>
        <p:nvPicPr>
          <p:cNvPr id="10" name="Picture 2">
            <a:extLst>
              <a:ext uri="{FF2B5EF4-FFF2-40B4-BE49-F238E27FC236}">
                <a16:creationId xmlns:a16="http://schemas.microsoft.com/office/drawing/2014/main" id="{22823BA5-1C7D-4DB6-8FDF-AA19F54E0B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866309"/>
            <a:ext cx="2863913" cy="2285993"/>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56469DA3-7A06-47F8-A7B0-576F1960E955}"/>
              </a:ext>
            </a:extLst>
          </p:cNvPr>
          <p:cNvSpPr txBox="1"/>
          <p:nvPr/>
        </p:nvSpPr>
        <p:spPr>
          <a:xfrm>
            <a:off x="457200" y="4355154"/>
            <a:ext cx="4921313" cy="369332"/>
          </a:xfrm>
          <a:prstGeom prst="rect">
            <a:avLst/>
          </a:prstGeom>
          <a:noFill/>
        </p:spPr>
        <p:txBody>
          <a:bodyPr wrap="square" rtlCol="0">
            <a:spAutoFit/>
          </a:bodyPr>
          <a:lstStyle/>
          <a:p>
            <a:r>
              <a:rPr lang="zh-CN" altLang="en-US" dirty="0"/>
              <a:t>计算         ：</a:t>
            </a:r>
          </a:p>
        </p:txBody>
      </p:sp>
      <p:cxnSp>
        <p:nvCxnSpPr>
          <p:cNvPr id="21" name="直接连接符 20">
            <a:extLst>
              <a:ext uri="{FF2B5EF4-FFF2-40B4-BE49-F238E27FC236}">
                <a16:creationId xmlns:a16="http://schemas.microsoft.com/office/drawing/2014/main" id="{EA41E1D0-A230-4D99-B192-8E98B3145152}"/>
              </a:ext>
            </a:extLst>
          </p:cNvPr>
          <p:cNvCxnSpPr>
            <a:cxnSpLocks/>
          </p:cNvCxnSpPr>
          <p:nvPr/>
        </p:nvCxnSpPr>
        <p:spPr>
          <a:xfrm>
            <a:off x="303705" y="3886200"/>
            <a:ext cx="7971627" cy="0"/>
          </a:xfrm>
          <a:prstGeom prst="line">
            <a:avLst/>
          </a:prstGeom>
        </p:spPr>
        <p:style>
          <a:lnRef idx="3">
            <a:schemeClr val="dk1"/>
          </a:lnRef>
          <a:fillRef idx="0">
            <a:schemeClr val="dk1"/>
          </a:fillRef>
          <a:effectRef idx="2">
            <a:schemeClr val="dk1"/>
          </a:effectRef>
          <a:fontRef idx="minor">
            <a:schemeClr val="tx1"/>
          </a:fontRef>
        </p:style>
      </p:cxnSp>
      <p:pic>
        <p:nvPicPr>
          <p:cNvPr id="645122" name="Picture 2">
            <a:extLst>
              <a:ext uri="{FF2B5EF4-FFF2-40B4-BE49-F238E27FC236}">
                <a16:creationId xmlns:a16="http://schemas.microsoft.com/office/drawing/2014/main" id="{758EF274-0773-4742-B06A-2A4BBCC03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2152" y="1590545"/>
            <a:ext cx="658414" cy="533399"/>
          </a:xfrm>
          <a:prstGeom prst="rect">
            <a:avLst/>
          </a:prstGeom>
          <a:noFill/>
          <a:extLst>
            <a:ext uri="{909E8E84-426E-40DD-AFC4-6F175D3DCCD1}">
              <a14:hiddenFill xmlns:a14="http://schemas.microsoft.com/office/drawing/2010/main">
                <a:solidFill>
                  <a:srgbClr val="FFFFFF"/>
                </a:solidFill>
              </a14:hiddenFill>
            </a:ext>
          </a:extLst>
        </p:spPr>
      </p:pic>
      <p:pic>
        <p:nvPicPr>
          <p:cNvPr id="645124" name="Picture 4">
            <a:extLst>
              <a:ext uri="{FF2B5EF4-FFF2-40B4-BE49-F238E27FC236}">
                <a16:creationId xmlns:a16="http://schemas.microsoft.com/office/drawing/2014/main" id="{9DB40574-02B2-446F-A6C7-C103CA4637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4093" y="2286000"/>
            <a:ext cx="5807191" cy="1554633"/>
          </a:xfrm>
          <a:prstGeom prst="rect">
            <a:avLst/>
          </a:prstGeom>
          <a:noFill/>
          <a:extLst>
            <a:ext uri="{909E8E84-426E-40DD-AFC4-6F175D3DCCD1}">
              <a14:hiddenFill xmlns:a14="http://schemas.microsoft.com/office/drawing/2010/main">
                <a:solidFill>
                  <a:srgbClr val="FFFFFF"/>
                </a:solidFill>
              </a14:hiddenFill>
            </a:ext>
          </a:extLst>
        </p:spPr>
      </p:pic>
      <p:pic>
        <p:nvPicPr>
          <p:cNvPr id="645126" name="Picture 6">
            <a:extLst>
              <a:ext uri="{FF2B5EF4-FFF2-40B4-BE49-F238E27FC236}">
                <a16:creationId xmlns:a16="http://schemas.microsoft.com/office/drawing/2014/main" id="{791FD9A5-6887-4CBA-9E73-62F2C852B8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861" y="4176761"/>
            <a:ext cx="855139" cy="706419"/>
          </a:xfrm>
          <a:prstGeom prst="rect">
            <a:avLst/>
          </a:prstGeom>
          <a:noFill/>
          <a:extLst>
            <a:ext uri="{909E8E84-426E-40DD-AFC4-6F175D3DCCD1}">
              <a14:hiddenFill xmlns:a14="http://schemas.microsoft.com/office/drawing/2010/main">
                <a:solidFill>
                  <a:srgbClr val="FFFFFF"/>
                </a:solidFill>
              </a14:hiddenFill>
            </a:ext>
          </a:extLst>
        </p:spPr>
      </p:pic>
      <p:pic>
        <p:nvPicPr>
          <p:cNvPr id="645128" name="Picture 8">
            <a:extLst>
              <a:ext uri="{FF2B5EF4-FFF2-40B4-BE49-F238E27FC236}">
                <a16:creationId xmlns:a16="http://schemas.microsoft.com/office/drawing/2014/main" id="{117813D2-1E4A-464C-9FB4-1E5ACDA48A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3705" y="5138227"/>
            <a:ext cx="8902756" cy="1446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5079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02D1A53-39D3-42E8-A855-865CC67DE8D5}"/>
              </a:ext>
            </a:extLst>
          </p:cNvPr>
          <p:cNvSpPr txBox="1"/>
          <p:nvPr/>
        </p:nvSpPr>
        <p:spPr>
          <a:xfrm>
            <a:off x="3344779" y="991852"/>
            <a:ext cx="5364480" cy="369332"/>
          </a:xfrm>
          <a:prstGeom prst="rect">
            <a:avLst/>
          </a:prstGeom>
          <a:noFill/>
        </p:spPr>
        <p:txBody>
          <a:bodyPr wrap="square" rtlCol="0">
            <a:spAutoFit/>
          </a:bodyPr>
          <a:lstStyle/>
          <a:p>
            <a:r>
              <a:rPr lang="zh-CN" altLang="en-US" dirty="0"/>
              <a:t>计算            ：</a:t>
            </a:r>
          </a:p>
        </p:txBody>
      </p:sp>
      <p:pic>
        <p:nvPicPr>
          <p:cNvPr id="10" name="Picture 2">
            <a:extLst>
              <a:ext uri="{FF2B5EF4-FFF2-40B4-BE49-F238E27FC236}">
                <a16:creationId xmlns:a16="http://schemas.microsoft.com/office/drawing/2014/main" id="{22823BA5-1C7D-4DB6-8FDF-AA19F54E0B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675178"/>
            <a:ext cx="2863913" cy="2285993"/>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56469DA3-7A06-47F8-A7B0-576F1960E955}"/>
              </a:ext>
            </a:extLst>
          </p:cNvPr>
          <p:cNvSpPr txBox="1"/>
          <p:nvPr/>
        </p:nvSpPr>
        <p:spPr>
          <a:xfrm>
            <a:off x="306992" y="3342212"/>
            <a:ext cx="4921313" cy="369332"/>
          </a:xfrm>
          <a:prstGeom prst="rect">
            <a:avLst/>
          </a:prstGeom>
          <a:noFill/>
        </p:spPr>
        <p:txBody>
          <a:bodyPr wrap="square" rtlCol="0">
            <a:spAutoFit/>
          </a:bodyPr>
          <a:lstStyle/>
          <a:p>
            <a:r>
              <a:rPr lang="zh-CN" altLang="en-US" dirty="0"/>
              <a:t>最后三者相乘：</a:t>
            </a:r>
          </a:p>
        </p:txBody>
      </p:sp>
      <p:cxnSp>
        <p:nvCxnSpPr>
          <p:cNvPr id="21" name="直接连接符 20">
            <a:extLst>
              <a:ext uri="{FF2B5EF4-FFF2-40B4-BE49-F238E27FC236}">
                <a16:creationId xmlns:a16="http://schemas.microsoft.com/office/drawing/2014/main" id="{EA41E1D0-A230-4D99-B192-8E98B3145152}"/>
              </a:ext>
            </a:extLst>
          </p:cNvPr>
          <p:cNvCxnSpPr>
            <a:cxnSpLocks/>
          </p:cNvCxnSpPr>
          <p:nvPr/>
        </p:nvCxnSpPr>
        <p:spPr>
          <a:xfrm>
            <a:off x="274908" y="3124200"/>
            <a:ext cx="8382000" cy="0"/>
          </a:xfrm>
          <a:prstGeom prst="line">
            <a:avLst/>
          </a:prstGeom>
        </p:spPr>
        <p:style>
          <a:lnRef idx="3">
            <a:schemeClr val="dk1"/>
          </a:lnRef>
          <a:fillRef idx="0">
            <a:schemeClr val="dk1"/>
          </a:fillRef>
          <a:effectRef idx="2">
            <a:schemeClr val="dk1"/>
          </a:effectRef>
          <a:fontRef idx="minor">
            <a:schemeClr val="tx1"/>
          </a:fontRef>
        </p:style>
      </p:cxnSp>
      <p:pic>
        <p:nvPicPr>
          <p:cNvPr id="646146" name="Picture 2">
            <a:extLst>
              <a:ext uri="{FF2B5EF4-FFF2-40B4-BE49-F238E27FC236}">
                <a16:creationId xmlns:a16="http://schemas.microsoft.com/office/drawing/2014/main" id="{73C7FEBB-EA8F-4E8E-AFCC-4DE1275BD6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853600"/>
            <a:ext cx="854617" cy="732529"/>
          </a:xfrm>
          <a:prstGeom prst="rect">
            <a:avLst/>
          </a:prstGeom>
          <a:noFill/>
          <a:extLst>
            <a:ext uri="{909E8E84-426E-40DD-AFC4-6F175D3DCCD1}">
              <a14:hiddenFill xmlns:a14="http://schemas.microsoft.com/office/drawing/2010/main">
                <a:solidFill>
                  <a:srgbClr val="FFFFFF"/>
                </a:solidFill>
              </a14:hiddenFill>
            </a:ext>
          </a:extLst>
        </p:spPr>
      </p:pic>
      <p:pic>
        <p:nvPicPr>
          <p:cNvPr id="646148" name="Picture 4">
            <a:extLst>
              <a:ext uri="{FF2B5EF4-FFF2-40B4-BE49-F238E27FC236}">
                <a16:creationId xmlns:a16="http://schemas.microsoft.com/office/drawing/2014/main" id="{E6A384C8-C688-4776-9F3C-653203B639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3668" y="1600437"/>
            <a:ext cx="7122656" cy="1394854"/>
          </a:xfrm>
          <a:prstGeom prst="rect">
            <a:avLst/>
          </a:prstGeom>
          <a:noFill/>
          <a:extLst>
            <a:ext uri="{909E8E84-426E-40DD-AFC4-6F175D3DCCD1}">
              <a14:hiddenFill xmlns:a14="http://schemas.microsoft.com/office/drawing/2010/main">
                <a:solidFill>
                  <a:srgbClr val="FFFFFF"/>
                </a:solidFill>
              </a14:hiddenFill>
            </a:ext>
          </a:extLst>
        </p:spPr>
      </p:pic>
      <p:pic>
        <p:nvPicPr>
          <p:cNvPr id="646150" name="Picture 6">
            <a:extLst>
              <a:ext uri="{FF2B5EF4-FFF2-40B4-BE49-F238E27FC236}">
                <a16:creationId xmlns:a16="http://schemas.microsoft.com/office/drawing/2014/main" id="{DCCD6C77-DF5D-4A35-B9BB-FD70A8B3CE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075" y="3686495"/>
            <a:ext cx="7239737" cy="1190284"/>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85A6FACF-3679-4EC8-A6AF-CE35F2BC8974}"/>
              </a:ext>
            </a:extLst>
          </p:cNvPr>
          <p:cNvSpPr txBox="1"/>
          <p:nvPr/>
        </p:nvSpPr>
        <p:spPr>
          <a:xfrm>
            <a:off x="152400" y="5208235"/>
            <a:ext cx="8414717" cy="369332"/>
          </a:xfrm>
          <a:prstGeom prst="rect">
            <a:avLst/>
          </a:prstGeom>
          <a:noFill/>
        </p:spPr>
        <p:txBody>
          <a:bodyPr wrap="square" rtlCol="0">
            <a:spAutoFit/>
          </a:bodyPr>
          <a:lstStyle/>
          <a:p>
            <a:r>
              <a:rPr lang="zh-CN" altLang="en-US" dirty="0"/>
              <a:t>这样我们就计算出整体误差</a:t>
            </a:r>
            <a:r>
              <a:rPr lang="en-US" altLang="zh-CN" dirty="0"/>
              <a:t>E(total)</a:t>
            </a:r>
            <a:r>
              <a:rPr lang="zh-CN" altLang="en-US" dirty="0"/>
              <a:t>对</a:t>
            </a:r>
            <a:r>
              <a:rPr lang="en-US" altLang="zh-CN" dirty="0"/>
              <a:t>w5</a:t>
            </a:r>
            <a:r>
              <a:rPr lang="zh-CN" altLang="en-US" dirty="0"/>
              <a:t>的偏导值，随后更新</a:t>
            </a:r>
            <a:r>
              <a:rPr lang="en-US" altLang="zh-CN" dirty="0"/>
              <a:t>w5</a:t>
            </a:r>
            <a:r>
              <a:rPr lang="zh-CN" altLang="en-US" dirty="0"/>
              <a:t>的值</a:t>
            </a:r>
          </a:p>
        </p:txBody>
      </p:sp>
      <p:cxnSp>
        <p:nvCxnSpPr>
          <p:cNvPr id="22" name="直接连接符 21">
            <a:extLst>
              <a:ext uri="{FF2B5EF4-FFF2-40B4-BE49-F238E27FC236}">
                <a16:creationId xmlns:a16="http://schemas.microsoft.com/office/drawing/2014/main" id="{D9BC805F-5D5C-4A45-A5A6-56E5DAFF3667}"/>
              </a:ext>
            </a:extLst>
          </p:cNvPr>
          <p:cNvCxnSpPr>
            <a:cxnSpLocks/>
          </p:cNvCxnSpPr>
          <p:nvPr/>
        </p:nvCxnSpPr>
        <p:spPr>
          <a:xfrm>
            <a:off x="152400" y="5029200"/>
            <a:ext cx="8338517" cy="0"/>
          </a:xfrm>
          <a:prstGeom prst="line">
            <a:avLst/>
          </a:prstGeom>
        </p:spPr>
        <p:style>
          <a:lnRef idx="3">
            <a:schemeClr val="dk1"/>
          </a:lnRef>
          <a:fillRef idx="0">
            <a:schemeClr val="dk1"/>
          </a:fillRef>
          <a:effectRef idx="2">
            <a:schemeClr val="dk1"/>
          </a:effectRef>
          <a:fontRef idx="minor">
            <a:schemeClr val="tx1"/>
          </a:fontRef>
        </p:style>
      </p:cxnSp>
      <p:pic>
        <p:nvPicPr>
          <p:cNvPr id="646152" name="Picture 8">
            <a:extLst>
              <a:ext uri="{FF2B5EF4-FFF2-40B4-BE49-F238E27FC236}">
                <a16:creationId xmlns:a16="http://schemas.microsoft.com/office/drawing/2014/main" id="{251A5747-A4E8-431C-8AE7-DBEF7AF6F9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570" y="5751990"/>
            <a:ext cx="10175469" cy="823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2909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93F6D53-F556-46E9-B3E2-D610731ACFCE}"/>
              </a:ext>
            </a:extLst>
          </p:cNvPr>
          <p:cNvSpPr txBox="1">
            <a:spLocks noChangeArrowheads="1"/>
          </p:cNvSpPr>
          <p:nvPr/>
        </p:nvSpPr>
        <p:spPr>
          <a:xfrm>
            <a:off x="685800" y="437357"/>
            <a:ext cx="8229600" cy="11430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x-none" b="1" dirty="0">
                <a:solidFill>
                  <a:srgbClr val="0000FF"/>
                </a:solidFill>
                <a:latin typeface="Arial" charset="0"/>
                <a:ea typeface="Arial" charset="0"/>
                <a:cs typeface="Arial" charset="0"/>
              </a:rPr>
              <a:t>Gradient Descent Algorithm</a:t>
            </a:r>
          </a:p>
        </p:txBody>
      </p:sp>
      <p:sp>
        <p:nvSpPr>
          <p:cNvPr id="2" name="文本框 1">
            <a:extLst>
              <a:ext uri="{FF2B5EF4-FFF2-40B4-BE49-F238E27FC236}">
                <a16:creationId xmlns:a16="http://schemas.microsoft.com/office/drawing/2014/main" id="{602D1A53-39D3-42E8-A855-865CC67DE8D5}"/>
              </a:ext>
            </a:extLst>
          </p:cNvPr>
          <p:cNvSpPr txBox="1"/>
          <p:nvPr/>
        </p:nvSpPr>
        <p:spPr>
          <a:xfrm>
            <a:off x="533400" y="1604017"/>
            <a:ext cx="5364480" cy="369332"/>
          </a:xfrm>
          <a:prstGeom prst="rect">
            <a:avLst/>
          </a:prstGeom>
          <a:noFill/>
        </p:spPr>
        <p:txBody>
          <a:bodyPr wrap="square" rtlCol="0">
            <a:spAutoFit/>
          </a:bodyPr>
          <a:lstStyle/>
          <a:p>
            <a:r>
              <a:rPr lang="zh-CN" altLang="en-US" dirty="0"/>
              <a:t>回过头来再看看上面的公式，我们发现</a:t>
            </a:r>
            <a:endParaRPr lang="en-US" altLang="zh-CN" dirty="0"/>
          </a:p>
        </p:txBody>
      </p:sp>
      <p:pic>
        <p:nvPicPr>
          <p:cNvPr id="658434" name="Picture 2">
            <a:extLst>
              <a:ext uri="{FF2B5EF4-FFF2-40B4-BE49-F238E27FC236}">
                <a16:creationId xmlns:a16="http://schemas.microsoft.com/office/drawing/2014/main" id="{814BE58A-038B-420D-B462-4F4E6133B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176318"/>
            <a:ext cx="8248650" cy="933450"/>
          </a:xfrm>
          <a:prstGeom prst="rect">
            <a:avLst/>
          </a:prstGeom>
          <a:noFill/>
          <a:extLst>
            <a:ext uri="{909E8E84-426E-40DD-AFC4-6F175D3DCCD1}">
              <a14:hiddenFill xmlns:a14="http://schemas.microsoft.com/office/drawing/2010/main">
                <a:solidFill>
                  <a:srgbClr val="FFFFFF"/>
                </a:solidFill>
              </a14:hiddenFill>
            </a:ext>
          </a:extLst>
        </p:spPr>
      </p:pic>
      <p:sp>
        <p:nvSpPr>
          <p:cNvPr id="14" name="流程图: 接点 13">
            <a:extLst>
              <a:ext uri="{FF2B5EF4-FFF2-40B4-BE49-F238E27FC236}">
                <a16:creationId xmlns:a16="http://schemas.microsoft.com/office/drawing/2014/main" id="{992D268F-4281-4DDF-826E-5BF30E369526}"/>
              </a:ext>
            </a:extLst>
          </p:cNvPr>
          <p:cNvSpPr/>
          <p:nvPr/>
        </p:nvSpPr>
        <p:spPr>
          <a:xfrm>
            <a:off x="4769788" y="4102426"/>
            <a:ext cx="685800" cy="685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cxnSp>
        <p:nvCxnSpPr>
          <p:cNvPr id="15" name="直接箭头连接符 14">
            <a:extLst>
              <a:ext uri="{FF2B5EF4-FFF2-40B4-BE49-F238E27FC236}">
                <a16:creationId xmlns:a16="http://schemas.microsoft.com/office/drawing/2014/main" id="{1A3D6874-1045-4974-9F1F-DCB26384AF82}"/>
              </a:ext>
            </a:extLst>
          </p:cNvPr>
          <p:cNvCxnSpPr>
            <a:stCxn id="14" idx="6"/>
          </p:cNvCxnSpPr>
          <p:nvPr/>
        </p:nvCxnSpPr>
        <p:spPr>
          <a:xfrm>
            <a:off x="5455588" y="4445326"/>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EE941D12-8580-47CD-8B3E-D8E83050E4F0}"/>
              </a:ext>
            </a:extLst>
          </p:cNvPr>
          <p:cNvCxnSpPr>
            <a:cxnSpLocks/>
          </p:cNvCxnSpPr>
          <p:nvPr/>
        </p:nvCxnSpPr>
        <p:spPr>
          <a:xfrm>
            <a:off x="3880788" y="4445326"/>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4CFD9E55-C085-489C-AE32-3630F5778669}"/>
              </a:ext>
            </a:extLst>
          </p:cNvPr>
          <p:cNvSpPr txBox="1"/>
          <p:nvPr/>
        </p:nvSpPr>
        <p:spPr>
          <a:xfrm>
            <a:off x="3995088" y="4068374"/>
            <a:ext cx="762000" cy="369332"/>
          </a:xfrm>
          <a:prstGeom prst="rect">
            <a:avLst/>
          </a:prstGeom>
          <a:noFill/>
        </p:spPr>
        <p:txBody>
          <a:bodyPr wrap="square" rtlCol="0">
            <a:spAutoFit/>
          </a:bodyPr>
          <a:lstStyle/>
          <a:p>
            <a:r>
              <a:rPr lang="en-US" altLang="zh-CN" dirty="0"/>
              <a:t>net</a:t>
            </a:r>
            <a:r>
              <a:rPr lang="en-US" altLang="zh-CN" baseline="-25000" dirty="0"/>
              <a:t>01</a:t>
            </a:r>
            <a:endParaRPr lang="zh-CN" altLang="en-US" baseline="-25000" dirty="0"/>
          </a:p>
        </p:txBody>
      </p:sp>
      <p:sp>
        <p:nvSpPr>
          <p:cNvPr id="18" name="文本框 17">
            <a:extLst>
              <a:ext uri="{FF2B5EF4-FFF2-40B4-BE49-F238E27FC236}">
                <a16:creationId xmlns:a16="http://schemas.microsoft.com/office/drawing/2014/main" id="{62064BCF-C387-4E55-97BA-C883A547D485}"/>
              </a:ext>
            </a:extLst>
          </p:cNvPr>
          <p:cNvSpPr txBox="1"/>
          <p:nvPr/>
        </p:nvSpPr>
        <p:spPr>
          <a:xfrm>
            <a:off x="5506388" y="4053373"/>
            <a:ext cx="762000" cy="369332"/>
          </a:xfrm>
          <a:prstGeom prst="rect">
            <a:avLst/>
          </a:prstGeom>
          <a:noFill/>
        </p:spPr>
        <p:txBody>
          <a:bodyPr wrap="square" rtlCol="0">
            <a:spAutoFit/>
          </a:bodyPr>
          <a:lstStyle/>
          <a:p>
            <a:r>
              <a:rPr lang="en-US" altLang="zh-CN" dirty="0"/>
              <a:t>out</a:t>
            </a:r>
            <a:r>
              <a:rPr lang="en-US" altLang="zh-CN" baseline="-25000" dirty="0"/>
              <a:t>01</a:t>
            </a:r>
            <a:endParaRPr lang="zh-CN" altLang="en-US" baseline="-25000" dirty="0"/>
          </a:p>
        </p:txBody>
      </p:sp>
      <p:sp>
        <p:nvSpPr>
          <p:cNvPr id="19" name="文本框 18">
            <a:extLst>
              <a:ext uri="{FF2B5EF4-FFF2-40B4-BE49-F238E27FC236}">
                <a16:creationId xmlns:a16="http://schemas.microsoft.com/office/drawing/2014/main" id="{FDCC204B-438A-4A93-990E-481C4761C133}"/>
              </a:ext>
            </a:extLst>
          </p:cNvPr>
          <p:cNvSpPr txBox="1"/>
          <p:nvPr/>
        </p:nvSpPr>
        <p:spPr>
          <a:xfrm>
            <a:off x="4607228" y="4882136"/>
            <a:ext cx="1010920" cy="369332"/>
          </a:xfrm>
          <a:prstGeom prst="rect">
            <a:avLst/>
          </a:prstGeom>
          <a:noFill/>
        </p:spPr>
        <p:txBody>
          <a:bodyPr wrap="square" rtlCol="0">
            <a:spAutoFit/>
          </a:bodyPr>
          <a:lstStyle/>
          <a:p>
            <a:r>
              <a:rPr lang="en-US" altLang="zh-CN" dirty="0"/>
              <a:t>sigmoid</a:t>
            </a:r>
            <a:endParaRPr lang="zh-CN" altLang="en-US" baseline="-25000" dirty="0"/>
          </a:p>
        </p:txBody>
      </p:sp>
      <p:sp>
        <p:nvSpPr>
          <p:cNvPr id="23" name="流程图: 接点 22">
            <a:extLst>
              <a:ext uri="{FF2B5EF4-FFF2-40B4-BE49-F238E27FC236}">
                <a16:creationId xmlns:a16="http://schemas.microsoft.com/office/drawing/2014/main" id="{F557787A-4D13-4A49-A8C6-E52D7A0647AE}"/>
              </a:ext>
            </a:extLst>
          </p:cNvPr>
          <p:cNvSpPr/>
          <p:nvPr/>
        </p:nvSpPr>
        <p:spPr>
          <a:xfrm>
            <a:off x="1397067" y="4110046"/>
            <a:ext cx="685800" cy="685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h1</a:t>
            </a:r>
            <a:endParaRPr lang="zh-CN" altLang="en-US" dirty="0"/>
          </a:p>
        </p:txBody>
      </p:sp>
      <p:cxnSp>
        <p:nvCxnSpPr>
          <p:cNvPr id="24" name="直接箭头连接符 23">
            <a:extLst>
              <a:ext uri="{FF2B5EF4-FFF2-40B4-BE49-F238E27FC236}">
                <a16:creationId xmlns:a16="http://schemas.microsoft.com/office/drawing/2014/main" id="{92633E13-4EAF-4A05-B0E3-B1CF6F4DF408}"/>
              </a:ext>
            </a:extLst>
          </p:cNvPr>
          <p:cNvCxnSpPr>
            <a:stCxn id="23" idx="6"/>
          </p:cNvCxnSpPr>
          <p:nvPr/>
        </p:nvCxnSpPr>
        <p:spPr>
          <a:xfrm>
            <a:off x="2082867" y="4452946"/>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9E819F2E-78EA-46AF-B072-3A01CD889303}"/>
              </a:ext>
            </a:extLst>
          </p:cNvPr>
          <p:cNvCxnSpPr>
            <a:cxnSpLocks/>
          </p:cNvCxnSpPr>
          <p:nvPr/>
        </p:nvCxnSpPr>
        <p:spPr>
          <a:xfrm>
            <a:off x="508067" y="4452946"/>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141C90DD-2C52-4574-8C22-34A8253F58E6}"/>
              </a:ext>
            </a:extLst>
          </p:cNvPr>
          <p:cNvSpPr txBox="1"/>
          <p:nvPr/>
        </p:nvSpPr>
        <p:spPr>
          <a:xfrm>
            <a:off x="622367" y="4075994"/>
            <a:ext cx="762000" cy="369332"/>
          </a:xfrm>
          <a:prstGeom prst="rect">
            <a:avLst/>
          </a:prstGeom>
          <a:noFill/>
        </p:spPr>
        <p:txBody>
          <a:bodyPr wrap="square" rtlCol="0">
            <a:spAutoFit/>
          </a:bodyPr>
          <a:lstStyle/>
          <a:p>
            <a:r>
              <a:rPr lang="en-US" altLang="zh-CN" dirty="0"/>
              <a:t>net</a:t>
            </a:r>
            <a:r>
              <a:rPr lang="en-US" altLang="zh-CN" baseline="-25000" dirty="0"/>
              <a:t>h1</a:t>
            </a:r>
            <a:endParaRPr lang="zh-CN" altLang="en-US" baseline="-25000" dirty="0"/>
          </a:p>
        </p:txBody>
      </p:sp>
      <p:sp>
        <p:nvSpPr>
          <p:cNvPr id="27" name="文本框 26">
            <a:extLst>
              <a:ext uri="{FF2B5EF4-FFF2-40B4-BE49-F238E27FC236}">
                <a16:creationId xmlns:a16="http://schemas.microsoft.com/office/drawing/2014/main" id="{80E4EEBB-7F5E-47AC-86A5-2D6ADC0A28E2}"/>
              </a:ext>
            </a:extLst>
          </p:cNvPr>
          <p:cNvSpPr txBox="1"/>
          <p:nvPr/>
        </p:nvSpPr>
        <p:spPr>
          <a:xfrm>
            <a:off x="2133667" y="4060993"/>
            <a:ext cx="762000" cy="369332"/>
          </a:xfrm>
          <a:prstGeom prst="rect">
            <a:avLst/>
          </a:prstGeom>
          <a:noFill/>
        </p:spPr>
        <p:txBody>
          <a:bodyPr wrap="square" rtlCol="0">
            <a:spAutoFit/>
          </a:bodyPr>
          <a:lstStyle/>
          <a:p>
            <a:r>
              <a:rPr lang="en-US" altLang="zh-CN" dirty="0"/>
              <a:t>out</a:t>
            </a:r>
            <a:r>
              <a:rPr lang="en-US" altLang="zh-CN" baseline="-25000" dirty="0"/>
              <a:t>h1</a:t>
            </a:r>
            <a:endParaRPr lang="zh-CN" altLang="en-US" baseline="-25000" dirty="0"/>
          </a:p>
        </p:txBody>
      </p:sp>
      <p:sp>
        <p:nvSpPr>
          <p:cNvPr id="28" name="文本框 27">
            <a:extLst>
              <a:ext uri="{FF2B5EF4-FFF2-40B4-BE49-F238E27FC236}">
                <a16:creationId xmlns:a16="http://schemas.microsoft.com/office/drawing/2014/main" id="{711BC05C-E800-4203-A789-B06BC2D06D4D}"/>
              </a:ext>
            </a:extLst>
          </p:cNvPr>
          <p:cNvSpPr txBox="1"/>
          <p:nvPr/>
        </p:nvSpPr>
        <p:spPr>
          <a:xfrm>
            <a:off x="1234507" y="4889756"/>
            <a:ext cx="1010920" cy="369332"/>
          </a:xfrm>
          <a:prstGeom prst="rect">
            <a:avLst/>
          </a:prstGeom>
          <a:noFill/>
        </p:spPr>
        <p:txBody>
          <a:bodyPr wrap="square" rtlCol="0">
            <a:spAutoFit/>
          </a:bodyPr>
          <a:lstStyle/>
          <a:p>
            <a:r>
              <a:rPr lang="en-US" altLang="zh-CN" dirty="0"/>
              <a:t>sigmoid</a:t>
            </a:r>
            <a:endParaRPr lang="zh-CN" altLang="en-US" baseline="-25000" dirty="0"/>
          </a:p>
        </p:txBody>
      </p:sp>
    </p:spTree>
    <p:extLst>
      <p:ext uri="{BB962C8B-B14F-4D97-AF65-F5344CB8AC3E}">
        <p14:creationId xmlns:p14="http://schemas.microsoft.com/office/powerpoint/2010/main" val="38332086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02D1A53-39D3-42E8-A855-865CC67DE8D5}"/>
              </a:ext>
            </a:extLst>
          </p:cNvPr>
          <p:cNvSpPr txBox="1"/>
          <p:nvPr/>
        </p:nvSpPr>
        <p:spPr>
          <a:xfrm>
            <a:off x="228600" y="533400"/>
            <a:ext cx="8382000" cy="1477328"/>
          </a:xfrm>
          <a:prstGeom prst="rect">
            <a:avLst/>
          </a:prstGeom>
          <a:noFill/>
        </p:spPr>
        <p:txBody>
          <a:bodyPr wrap="square" rtlCol="0">
            <a:spAutoFit/>
          </a:bodyPr>
          <a:lstStyle/>
          <a:p>
            <a:r>
              <a:rPr lang="en-US" altLang="zh-CN" dirty="0"/>
              <a:t>3.</a:t>
            </a:r>
            <a:r>
              <a:rPr lang="zh-CN" altLang="en-US" dirty="0"/>
              <a:t>隐含层</a:t>
            </a:r>
            <a:r>
              <a:rPr lang="en-US" altLang="zh-CN" dirty="0"/>
              <a:t>----&gt;</a:t>
            </a:r>
            <a:r>
              <a:rPr lang="zh-CN" altLang="en-US" dirty="0"/>
              <a:t>隐含层的权值更新：</a:t>
            </a:r>
          </a:p>
          <a:p>
            <a:r>
              <a:rPr lang="zh-CN" altLang="en-US" dirty="0"/>
              <a:t>　方法其实与上面说的差不多，但是有个地方需要变一下，在上文计算总误差对</a:t>
            </a:r>
            <a:r>
              <a:rPr lang="en-US" altLang="zh-CN" dirty="0"/>
              <a:t>w5</a:t>
            </a:r>
            <a:r>
              <a:rPr lang="zh-CN" altLang="en-US" dirty="0"/>
              <a:t>的偏导时，是从</a:t>
            </a:r>
            <a:r>
              <a:rPr lang="en-US" altLang="zh-CN" dirty="0"/>
              <a:t>out(o1)----&gt;net(o1)----&gt;w5,</a:t>
            </a:r>
            <a:r>
              <a:rPr lang="zh-CN" altLang="en-US" dirty="0"/>
              <a:t>但是在隐含层之间的权值更新时，是</a:t>
            </a:r>
            <a:r>
              <a:rPr lang="en-US" altLang="zh-CN" dirty="0"/>
              <a:t>out(h1)----&gt;net(h1)----&gt;w1,</a:t>
            </a:r>
            <a:r>
              <a:rPr lang="zh-CN" altLang="en-US" dirty="0"/>
              <a:t>而</a:t>
            </a:r>
            <a:r>
              <a:rPr lang="en-US" altLang="zh-CN" dirty="0"/>
              <a:t>out(h1)</a:t>
            </a:r>
            <a:r>
              <a:rPr lang="zh-CN" altLang="en-US" dirty="0"/>
              <a:t>会接受</a:t>
            </a:r>
            <a:r>
              <a:rPr lang="en-US" altLang="zh-CN" dirty="0"/>
              <a:t>E(o1)</a:t>
            </a:r>
            <a:r>
              <a:rPr lang="zh-CN" altLang="en-US" dirty="0"/>
              <a:t>和</a:t>
            </a:r>
            <a:r>
              <a:rPr lang="en-US" altLang="zh-CN" dirty="0"/>
              <a:t>E(o2)</a:t>
            </a:r>
            <a:r>
              <a:rPr lang="zh-CN" altLang="en-US" dirty="0"/>
              <a:t>两个地方传来的误差，所以这个地方两个都要计算。</a:t>
            </a:r>
          </a:p>
        </p:txBody>
      </p:sp>
      <p:pic>
        <p:nvPicPr>
          <p:cNvPr id="648194" name="Picture 2">
            <a:extLst>
              <a:ext uri="{FF2B5EF4-FFF2-40B4-BE49-F238E27FC236}">
                <a16:creationId xmlns:a16="http://schemas.microsoft.com/office/drawing/2014/main" id="{8C8BBC4D-7875-4CF0-8D93-1437BF4E37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100210"/>
            <a:ext cx="5763313" cy="4757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2089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B26FBA8-C5F7-4259-A582-14FC55C09AC3}"/>
              </a:ext>
            </a:extLst>
          </p:cNvPr>
          <p:cNvPicPr>
            <a:picLocks noChangeAspect="1"/>
          </p:cNvPicPr>
          <p:nvPr/>
        </p:nvPicPr>
        <p:blipFill>
          <a:blip r:embed="rId3"/>
          <a:stretch>
            <a:fillRect/>
          </a:stretch>
        </p:blipFill>
        <p:spPr>
          <a:xfrm>
            <a:off x="152400" y="0"/>
            <a:ext cx="8459252" cy="6858000"/>
          </a:xfrm>
          <a:prstGeom prst="rect">
            <a:avLst/>
          </a:prstGeom>
        </p:spPr>
      </p:pic>
    </p:spTree>
    <p:extLst>
      <p:ext uri="{BB962C8B-B14F-4D97-AF65-F5344CB8AC3E}">
        <p14:creationId xmlns:p14="http://schemas.microsoft.com/office/powerpoint/2010/main" val="3530328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291"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cs typeface="Arial" charset="0"/>
              </a:defRPr>
            </a:lvl1pPr>
            <a:lvl2pPr marL="742950" indent="-285750" eaLnBrk="0" hangingPunct="0">
              <a:defRPr sz="2400">
                <a:solidFill>
                  <a:schemeClr val="tx1"/>
                </a:solidFill>
                <a:latin typeface="Times New Roman" charset="0"/>
                <a:cs typeface="Arial" charset="0"/>
              </a:defRPr>
            </a:lvl2pPr>
            <a:lvl3pPr marL="1143000" indent="-228600" eaLnBrk="0" hangingPunct="0">
              <a:defRPr sz="2400">
                <a:solidFill>
                  <a:schemeClr val="tx1"/>
                </a:solidFill>
                <a:latin typeface="Times New Roman" charset="0"/>
                <a:cs typeface="Arial" charset="0"/>
              </a:defRPr>
            </a:lvl3pPr>
            <a:lvl4pPr marL="1600200" indent="-228600" eaLnBrk="0" hangingPunct="0">
              <a:defRPr sz="2400">
                <a:solidFill>
                  <a:schemeClr val="tx1"/>
                </a:solidFill>
                <a:latin typeface="Times New Roman" charset="0"/>
                <a:cs typeface="Arial" charset="0"/>
              </a:defRPr>
            </a:lvl4pPr>
            <a:lvl5pPr marL="2057400" indent="-228600" eaLnBrk="0" hangingPunct="0">
              <a:defRPr sz="2400">
                <a:solidFill>
                  <a:schemeClr val="tx1"/>
                </a:solidFill>
                <a:latin typeface="Times New Roman" charset="0"/>
                <a:cs typeface="Arial" charset="0"/>
              </a:defRPr>
            </a:lvl5pPr>
            <a:lvl6pPr marL="2514600" indent="-228600" eaLnBrk="0" fontAlgn="base" hangingPunct="0">
              <a:spcBef>
                <a:spcPct val="0"/>
              </a:spcBef>
              <a:spcAft>
                <a:spcPct val="0"/>
              </a:spcAft>
              <a:defRPr sz="2400">
                <a:solidFill>
                  <a:schemeClr val="tx1"/>
                </a:solidFill>
                <a:latin typeface="Times New Roman" charset="0"/>
                <a:cs typeface="Arial" charset="0"/>
              </a:defRPr>
            </a:lvl6pPr>
            <a:lvl7pPr marL="2971800" indent="-228600" eaLnBrk="0" fontAlgn="base" hangingPunct="0">
              <a:spcBef>
                <a:spcPct val="0"/>
              </a:spcBef>
              <a:spcAft>
                <a:spcPct val="0"/>
              </a:spcAft>
              <a:defRPr sz="2400">
                <a:solidFill>
                  <a:schemeClr val="tx1"/>
                </a:solidFill>
                <a:latin typeface="Times New Roman" charset="0"/>
                <a:cs typeface="Arial" charset="0"/>
              </a:defRPr>
            </a:lvl7pPr>
            <a:lvl8pPr marL="3429000" indent="-228600" eaLnBrk="0" fontAlgn="base" hangingPunct="0">
              <a:spcBef>
                <a:spcPct val="0"/>
              </a:spcBef>
              <a:spcAft>
                <a:spcPct val="0"/>
              </a:spcAft>
              <a:defRPr sz="2400">
                <a:solidFill>
                  <a:schemeClr val="tx1"/>
                </a:solidFill>
                <a:latin typeface="Times New Roman" charset="0"/>
                <a:cs typeface="Arial" charset="0"/>
              </a:defRPr>
            </a:lvl8pPr>
            <a:lvl9pPr marL="3886200" indent="-228600" eaLnBrk="0" fontAlgn="base" hangingPunct="0">
              <a:spcBef>
                <a:spcPct val="0"/>
              </a:spcBef>
              <a:spcAft>
                <a:spcPct val="0"/>
              </a:spcAft>
              <a:defRPr sz="2400">
                <a:solidFill>
                  <a:schemeClr val="tx1"/>
                </a:solidFill>
                <a:latin typeface="Times New Roman" charset="0"/>
                <a:cs typeface="Arial" charset="0"/>
              </a:defRPr>
            </a:lvl9pPr>
          </a:lstStyle>
          <a:p>
            <a:pPr eaLnBrk="1" hangingPunct="1">
              <a:defRPr/>
            </a:pPr>
            <a:r>
              <a:rPr lang="en-GB" altLang="en-US" i="1" dirty="0">
                <a:solidFill>
                  <a:schemeClr val="accent2">
                    <a:lumMod val="75000"/>
                  </a:schemeClr>
                </a:solidFill>
                <a:ea typeface="+mn-ea"/>
              </a:rPr>
              <a:t>A  dataset</a:t>
            </a:r>
          </a:p>
          <a:p>
            <a:pPr eaLnBrk="1" hangingPunct="1">
              <a:defRPr/>
            </a:pPr>
            <a:r>
              <a:rPr lang="en-GB" altLang="en-US" b="1" i="1" dirty="0">
                <a:ea typeface="+mn-ea"/>
              </a:rPr>
              <a:t>Fields               class</a:t>
            </a:r>
          </a:p>
          <a:p>
            <a:pPr eaLnBrk="1" hangingPunct="1">
              <a:defRPr/>
            </a:pPr>
            <a:r>
              <a:rPr lang="en-GB" altLang="en-US" dirty="0">
                <a:ea typeface="+mn-ea"/>
              </a:rPr>
              <a:t>1.4  2.7   1.9         0</a:t>
            </a:r>
          </a:p>
          <a:p>
            <a:pPr eaLnBrk="1" hangingPunct="1">
              <a:defRPr/>
            </a:pPr>
            <a:r>
              <a:rPr lang="en-GB" altLang="en-US" dirty="0">
                <a:ea typeface="+mn-ea"/>
              </a:rPr>
              <a:t>3.8  3.4   3.2         0</a:t>
            </a:r>
          </a:p>
          <a:p>
            <a:pPr eaLnBrk="1" hangingPunct="1">
              <a:defRPr/>
            </a:pPr>
            <a:r>
              <a:rPr lang="en-GB" altLang="en-US" dirty="0">
                <a:ea typeface="+mn-ea"/>
              </a:rPr>
              <a:t>6.4  2.8   1.7         1</a:t>
            </a:r>
          </a:p>
          <a:p>
            <a:pPr eaLnBrk="1" hangingPunct="1">
              <a:defRPr/>
            </a:pPr>
            <a:r>
              <a:rPr lang="en-GB" altLang="en-US" dirty="0">
                <a:ea typeface="+mn-ea"/>
              </a:rPr>
              <a:t>4.1  0.1   0.2         0</a:t>
            </a:r>
          </a:p>
          <a:p>
            <a:pPr eaLnBrk="1" hangingPunct="1">
              <a:defRPr/>
            </a:pPr>
            <a:r>
              <a:rPr lang="en-GB" altLang="en-US" dirty="0" err="1">
                <a:ea typeface="+mn-ea"/>
              </a:rPr>
              <a:t>etc</a:t>
            </a:r>
            <a:r>
              <a:rPr lang="en-GB" altLang="en-US" dirty="0">
                <a:ea typeface="+mn-ea"/>
              </a:rPr>
              <a:t> …</a:t>
            </a:r>
          </a:p>
        </p:txBody>
      </p:sp>
    </p:spTree>
    <p:extLst>
      <p:ext uri="{BB962C8B-B14F-4D97-AF65-F5344CB8AC3E}">
        <p14:creationId xmlns:p14="http://schemas.microsoft.com/office/powerpoint/2010/main" val="31923275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C7FFE4B-87FE-4C92-9B88-DFCA84FC0DEC}"/>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4782352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AC228FE-D97D-469D-ACF2-661D8DAB5EEC}"/>
              </a:ext>
            </a:extLst>
          </p:cNvPr>
          <p:cNvPicPr>
            <a:picLocks noChangeAspect="1"/>
          </p:cNvPicPr>
          <p:nvPr/>
        </p:nvPicPr>
        <p:blipFill>
          <a:blip r:embed="rId3"/>
          <a:stretch>
            <a:fillRect/>
          </a:stretch>
        </p:blipFill>
        <p:spPr>
          <a:xfrm>
            <a:off x="0" y="685800"/>
            <a:ext cx="9182096" cy="3886200"/>
          </a:xfrm>
          <a:prstGeom prst="rect">
            <a:avLst/>
          </a:prstGeom>
        </p:spPr>
      </p:pic>
      <p:sp>
        <p:nvSpPr>
          <p:cNvPr id="5" name="文本框 4">
            <a:extLst>
              <a:ext uri="{FF2B5EF4-FFF2-40B4-BE49-F238E27FC236}">
                <a16:creationId xmlns:a16="http://schemas.microsoft.com/office/drawing/2014/main" id="{33671B18-2C0C-410A-8962-3E168F45FCF8}"/>
              </a:ext>
            </a:extLst>
          </p:cNvPr>
          <p:cNvSpPr txBox="1"/>
          <p:nvPr/>
        </p:nvSpPr>
        <p:spPr>
          <a:xfrm>
            <a:off x="162024" y="5181600"/>
            <a:ext cx="8448575" cy="369332"/>
          </a:xfrm>
          <a:prstGeom prst="rect">
            <a:avLst/>
          </a:prstGeom>
          <a:noFill/>
        </p:spPr>
        <p:txBody>
          <a:bodyPr wrap="square" rtlCol="0">
            <a:spAutoFit/>
          </a:bodyPr>
          <a:lstStyle/>
          <a:p>
            <a:r>
              <a:rPr lang="zh-CN" altLang="en-US" dirty="0"/>
              <a:t>这样误差反向传播法就完成了，最后我们再把更新的权值重新计算，不停地迭代。</a:t>
            </a:r>
          </a:p>
        </p:txBody>
      </p:sp>
    </p:spTree>
    <p:extLst>
      <p:ext uri="{BB962C8B-B14F-4D97-AF65-F5344CB8AC3E}">
        <p14:creationId xmlns:p14="http://schemas.microsoft.com/office/powerpoint/2010/main" val="35597550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BD7BC-A7E0-46F3-A237-3643C93F7A47}"/>
              </a:ext>
            </a:extLst>
          </p:cNvPr>
          <p:cNvSpPr>
            <a:spLocks noGrp="1"/>
          </p:cNvSpPr>
          <p:nvPr>
            <p:ph type="title"/>
          </p:nvPr>
        </p:nvSpPr>
        <p:spPr>
          <a:xfrm>
            <a:off x="304800" y="762000"/>
            <a:ext cx="8229600" cy="1066800"/>
          </a:xfrm>
        </p:spPr>
        <p:txBody>
          <a:bodyPr/>
          <a:lstStyle/>
          <a:p>
            <a:r>
              <a:rPr lang="en-US" altLang="zh-CN" b="1" dirty="0">
                <a:solidFill>
                  <a:srgbClr val="0000FF"/>
                </a:solidFill>
              </a:rPr>
              <a:t>Activation</a:t>
            </a:r>
            <a:r>
              <a:rPr lang="zh-CN" altLang="en-US" b="1" dirty="0">
                <a:solidFill>
                  <a:srgbClr val="0000FF"/>
                </a:solidFill>
              </a:rPr>
              <a:t> </a:t>
            </a:r>
            <a:r>
              <a:rPr lang="en-US" altLang="zh-CN" b="1" dirty="0">
                <a:solidFill>
                  <a:srgbClr val="0000FF"/>
                </a:solidFill>
              </a:rPr>
              <a:t>Function</a:t>
            </a:r>
            <a:endParaRPr lang="zh-CN" altLang="en-US" b="1" dirty="0">
              <a:solidFill>
                <a:srgbClr val="0000FF"/>
              </a:solidFill>
            </a:endParaRPr>
          </a:p>
        </p:txBody>
      </p:sp>
      <p:sp>
        <p:nvSpPr>
          <p:cNvPr id="3" name="内容占位符 2">
            <a:extLst>
              <a:ext uri="{FF2B5EF4-FFF2-40B4-BE49-F238E27FC236}">
                <a16:creationId xmlns:a16="http://schemas.microsoft.com/office/drawing/2014/main" id="{030CBFE1-AB21-44A8-B177-4EE9BE1E6D7F}"/>
              </a:ext>
            </a:extLst>
          </p:cNvPr>
          <p:cNvSpPr>
            <a:spLocks noGrp="1"/>
          </p:cNvSpPr>
          <p:nvPr>
            <p:ph idx="1"/>
          </p:nvPr>
        </p:nvSpPr>
        <p:spPr>
          <a:xfrm>
            <a:off x="457200" y="1981200"/>
            <a:ext cx="8229600" cy="4325112"/>
          </a:xfrm>
        </p:spPr>
        <p:txBody>
          <a:bodyPr>
            <a:normAutofit fontScale="92500"/>
          </a:bodyPr>
          <a:lstStyle/>
          <a:p>
            <a:r>
              <a:rPr lang="zh-CN" altLang="en-US" dirty="0"/>
              <a:t>神经元能干什么？</a:t>
            </a:r>
            <a:endParaRPr lang="en-US" altLang="zh-CN" dirty="0"/>
          </a:p>
          <a:p>
            <a:pPr lvl="1"/>
            <a:r>
              <a:rPr lang="zh-CN" altLang="en-US" dirty="0"/>
              <a:t>计算输入值的权值相乘相加，再加上一个</a:t>
            </a:r>
            <a:r>
              <a:rPr lang="en-US" altLang="zh-CN" dirty="0"/>
              <a:t>bias</a:t>
            </a:r>
          </a:p>
          <a:p>
            <a:pPr lvl="1"/>
            <a:r>
              <a:rPr lang="zh-CN" altLang="en-US" dirty="0"/>
              <a:t>决定它是否被激活（“</a:t>
            </a:r>
            <a:r>
              <a:rPr lang="en-US" altLang="zh-CN" dirty="0"/>
              <a:t>fire</a:t>
            </a:r>
            <a:r>
              <a:rPr lang="zh-CN" altLang="en-US" dirty="0"/>
              <a:t>”）</a:t>
            </a:r>
            <a:endParaRPr lang="en-US" altLang="zh-CN" dirty="0"/>
          </a:p>
          <a:p>
            <a:endParaRPr lang="en-US" altLang="zh-CN" dirty="0"/>
          </a:p>
          <a:p>
            <a:r>
              <a:rPr lang="zh-CN" altLang="en-US" dirty="0"/>
              <a:t>激活函数（</a:t>
            </a:r>
            <a:r>
              <a:rPr lang="en-US" altLang="zh-CN" dirty="0"/>
              <a:t>Activation Function</a:t>
            </a:r>
            <a:r>
              <a:rPr lang="zh-CN" altLang="en-US" dirty="0"/>
              <a:t>）用于决定是否激活</a:t>
            </a:r>
            <a:endParaRPr lang="en-US" altLang="zh-CN" dirty="0"/>
          </a:p>
          <a:p>
            <a:endParaRPr lang="en-US" altLang="zh-CN" dirty="0"/>
          </a:p>
          <a:p>
            <a:r>
              <a:rPr lang="zh-CN" altLang="en-US" dirty="0"/>
              <a:t>激活函数用于对输入进行非线性变换，将其映射到输出。</a:t>
            </a:r>
            <a:endParaRPr lang="en-US" altLang="zh-CN" dirty="0"/>
          </a:p>
          <a:p>
            <a:endParaRPr lang="en-US" altLang="zh-CN" dirty="0"/>
          </a:p>
          <a:p>
            <a:r>
              <a:rPr lang="zh-CN" altLang="en-US" dirty="0"/>
              <a:t>一些流行的激活函数是</a:t>
            </a:r>
            <a:r>
              <a:rPr lang="en-US" altLang="zh-CN" dirty="0" err="1"/>
              <a:t>Relu</a:t>
            </a:r>
            <a:r>
              <a:rPr lang="zh-CN" altLang="en-US" dirty="0"/>
              <a:t>、</a:t>
            </a:r>
            <a:r>
              <a:rPr lang="en-US" altLang="zh-CN" dirty="0"/>
              <a:t>Sigmoid</a:t>
            </a:r>
            <a:r>
              <a:rPr lang="zh-CN" altLang="en-US" dirty="0"/>
              <a:t>和</a:t>
            </a:r>
            <a:r>
              <a:rPr lang="en-US" altLang="zh-CN" dirty="0"/>
              <a:t>Tanh</a:t>
            </a:r>
            <a:r>
              <a:rPr lang="zh-CN" altLang="en-US" dirty="0"/>
              <a:t>。</a:t>
            </a:r>
          </a:p>
        </p:txBody>
      </p:sp>
    </p:spTree>
    <p:extLst>
      <p:ext uri="{BB962C8B-B14F-4D97-AF65-F5344CB8AC3E}">
        <p14:creationId xmlns:p14="http://schemas.microsoft.com/office/powerpoint/2010/main" val="579018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BD7BC-A7E0-46F3-A237-3643C93F7A47}"/>
              </a:ext>
            </a:extLst>
          </p:cNvPr>
          <p:cNvSpPr>
            <a:spLocks noGrp="1"/>
          </p:cNvSpPr>
          <p:nvPr>
            <p:ph type="title"/>
          </p:nvPr>
        </p:nvSpPr>
        <p:spPr>
          <a:xfrm>
            <a:off x="152400" y="201942"/>
            <a:ext cx="8229600" cy="1066800"/>
          </a:xfrm>
        </p:spPr>
        <p:txBody>
          <a:bodyPr/>
          <a:lstStyle/>
          <a:p>
            <a:r>
              <a:rPr lang="zh-CN" altLang="en-US" b="1" dirty="0">
                <a:solidFill>
                  <a:srgbClr val="0000FF"/>
                </a:solidFill>
                <a:latin typeface="黑体" panose="02010609060101010101" pitchFamily="49" charset="-122"/>
                <a:ea typeface="黑体" panose="02010609060101010101" pitchFamily="49" charset="-122"/>
              </a:rPr>
              <a:t>常见激活函数</a:t>
            </a:r>
          </a:p>
        </p:txBody>
      </p:sp>
      <p:sp>
        <p:nvSpPr>
          <p:cNvPr id="3" name="内容占位符 2">
            <a:extLst>
              <a:ext uri="{FF2B5EF4-FFF2-40B4-BE49-F238E27FC236}">
                <a16:creationId xmlns:a16="http://schemas.microsoft.com/office/drawing/2014/main" id="{030CBFE1-AB21-44A8-B177-4EE9BE1E6D7F}"/>
              </a:ext>
            </a:extLst>
          </p:cNvPr>
          <p:cNvSpPr>
            <a:spLocks noGrp="1"/>
          </p:cNvSpPr>
          <p:nvPr>
            <p:ph idx="1"/>
          </p:nvPr>
        </p:nvSpPr>
        <p:spPr>
          <a:xfrm>
            <a:off x="152400" y="1143000"/>
            <a:ext cx="8686800" cy="4974336"/>
          </a:xfrm>
        </p:spPr>
        <p:txBody>
          <a:bodyPr>
            <a:normAutofit/>
          </a:bodyPr>
          <a:lstStyle/>
          <a:p>
            <a:r>
              <a:rPr lang="en-US" altLang="zh-CN" dirty="0"/>
              <a:t>Step function</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4" name="图片 3">
            <a:extLst>
              <a:ext uri="{FF2B5EF4-FFF2-40B4-BE49-F238E27FC236}">
                <a16:creationId xmlns:a16="http://schemas.microsoft.com/office/drawing/2014/main" id="{4BB3B8EF-EBBE-4052-A6BE-516CAB89D14D}"/>
              </a:ext>
            </a:extLst>
          </p:cNvPr>
          <p:cNvPicPr>
            <a:picLocks noChangeAspect="1"/>
          </p:cNvPicPr>
          <p:nvPr/>
        </p:nvPicPr>
        <p:blipFill>
          <a:blip r:embed="rId2"/>
          <a:stretch>
            <a:fillRect/>
          </a:stretch>
        </p:blipFill>
        <p:spPr>
          <a:xfrm>
            <a:off x="-25831" y="2565434"/>
            <a:ext cx="4343400" cy="3028592"/>
          </a:xfrm>
          <a:prstGeom prst="rect">
            <a:avLst/>
          </a:prstGeom>
        </p:spPr>
      </p:pic>
      <p:sp>
        <p:nvSpPr>
          <p:cNvPr id="5" name="文本框 4">
            <a:extLst>
              <a:ext uri="{FF2B5EF4-FFF2-40B4-BE49-F238E27FC236}">
                <a16:creationId xmlns:a16="http://schemas.microsoft.com/office/drawing/2014/main" id="{BEA5ED17-C1FE-46FC-BEA6-C38B8F7B2EEF}"/>
              </a:ext>
            </a:extLst>
          </p:cNvPr>
          <p:cNvSpPr txBox="1"/>
          <p:nvPr/>
        </p:nvSpPr>
        <p:spPr>
          <a:xfrm>
            <a:off x="4507424" y="2438400"/>
            <a:ext cx="4419600" cy="2920800"/>
          </a:xfrm>
          <a:prstGeom prst="rect">
            <a:avLst/>
          </a:prstGeom>
          <a:noFill/>
        </p:spPr>
        <p:txBody>
          <a:bodyPr wrap="square" rtlCol="0">
            <a:spAutoFit/>
          </a:bodyPr>
          <a:lstStyle/>
          <a:p>
            <a:pPr>
              <a:lnSpc>
                <a:spcPct val="130000"/>
              </a:lnSpc>
            </a:pPr>
            <a:r>
              <a:rPr lang="zh-CN" altLang="en-US" sz="2400" dirty="0"/>
              <a:t>当</a:t>
            </a:r>
            <a:r>
              <a:rPr lang="en-US" altLang="zh-CN" sz="2400" dirty="0"/>
              <a:t>x</a:t>
            </a:r>
            <a:r>
              <a:rPr lang="zh-CN" altLang="en-US" sz="2400" dirty="0"/>
              <a:t>大于</a:t>
            </a:r>
            <a:r>
              <a:rPr lang="en-US" altLang="zh-CN" sz="2400" dirty="0"/>
              <a:t>0</a:t>
            </a:r>
            <a:r>
              <a:rPr lang="zh-CN" altLang="en-US" sz="2400" dirty="0"/>
              <a:t>，</a:t>
            </a:r>
            <a:r>
              <a:rPr lang="en-US" altLang="zh-CN" sz="2400" dirty="0"/>
              <a:t>y</a:t>
            </a:r>
            <a:r>
              <a:rPr lang="zh-CN" altLang="en-US" sz="2400" dirty="0"/>
              <a:t>输出为</a:t>
            </a:r>
            <a:r>
              <a:rPr lang="en-US" altLang="zh-CN" sz="2400" dirty="0"/>
              <a:t>1</a:t>
            </a:r>
            <a:r>
              <a:rPr lang="zh-CN" altLang="en-US" sz="2400" dirty="0"/>
              <a:t>；</a:t>
            </a:r>
            <a:endParaRPr lang="en-US" altLang="zh-CN" sz="2400" dirty="0"/>
          </a:p>
          <a:p>
            <a:pPr>
              <a:lnSpc>
                <a:spcPct val="130000"/>
              </a:lnSpc>
            </a:pPr>
            <a:r>
              <a:rPr lang="zh-CN" altLang="en-US" sz="2400" dirty="0"/>
              <a:t>当</a:t>
            </a:r>
            <a:r>
              <a:rPr lang="en-US" altLang="zh-CN" sz="2400" dirty="0"/>
              <a:t>x</a:t>
            </a:r>
            <a:r>
              <a:rPr lang="zh-CN" altLang="en-US" sz="2400" dirty="0"/>
              <a:t>小于</a:t>
            </a:r>
            <a:r>
              <a:rPr lang="en-US" altLang="zh-CN" sz="2400" dirty="0"/>
              <a:t>0</a:t>
            </a:r>
            <a:r>
              <a:rPr lang="zh-CN" altLang="en-US" sz="2400" dirty="0"/>
              <a:t>，</a:t>
            </a:r>
            <a:r>
              <a:rPr lang="en-US" altLang="zh-CN" sz="2400" dirty="0"/>
              <a:t>y</a:t>
            </a:r>
            <a:r>
              <a:rPr lang="zh-CN" altLang="en-US" sz="2400" dirty="0"/>
              <a:t>输出为</a:t>
            </a:r>
            <a:r>
              <a:rPr lang="en-US" altLang="zh-CN" sz="2400" dirty="0"/>
              <a:t>0.</a:t>
            </a:r>
          </a:p>
          <a:p>
            <a:pPr>
              <a:lnSpc>
                <a:spcPct val="130000"/>
              </a:lnSpc>
            </a:pPr>
            <a:endParaRPr lang="en-US" altLang="zh-CN" sz="2400" dirty="0"/>
          </a:p>
          <a:p>
            <a:pPr>
              <a:lnSpc>
                <a:spcPct val="130000"/>
              </a:lnSpc>
            </a:pPr>
            <a:r>
              <a:rPr lang="zh-CN" altLang="en-US" sz="2400" dirty="0"/>
              <a:t>缺陷：</a:t>
            </a:r>
            <a:endParaRPr lang="en-US" altLang="zh-CN" sz="2400" dirty="0"/>
          </a:p>
          <a:p>
            <a:pPr>
              <a:lnSpc>
                <a:spcPct val="130000"/>
              </a:lnSpc>
            </a:pPr>
            <a:r>
              <a:rPr lang="zh-CN" altLang="en-US" sz="2400" dirty="0"/>
              <a:t>多分类时，输出的值都是</a:t>
            </a:r>
            <a:r>
              <a:rPr lang="en-US" altLang="zh-CN" sz="2400" dirty="0"/>
              <a:t>1</a:t>
            </a:r>
            <a:r>
              <a:rPr lang="zh-CN" altLang="en-US" sz="2400" dirty="0"/>
              <a:t>则无法判别纠结属于哪类。</a:t>
            </a:r>
          </a:p>
        </p:txBody>
      </p:sp>
    </p:spTree>
    <p:extLst>
      <p:ext uri="{BB962C8B-B14F-4D97-AF65-F5344CB8AC3E}">
        <p14:creationId xmlns:p14="http://schemas.microsoft.com/office/powerpoint/2010/main" val="32340793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BD7BC-A7E0-46F3-A237-3643C93F7A47}"/>
              </a:ext>
            </a:extLst>
          </p:cNvPr>
          <p:cNvSpPr>
            <a:spLocks noGrp="1"/>
          </p:cNvSpPr>
          <p:nvPr>
            <p:ph type="title"/>
          </p:nvPr>
        </p:nvSpPr>
        <p:spPr>
          <a:xfrm>
            <a:off x="152400" y="413288"/>
            <a:ext cx="8229600" cy="1066800"/>
          </a:xfrm>
        </p:spPr>
        <p:txBody>
          <a:bodyPr/>
          <a:lstStyle/>
          <a:p>
            <a:r>
              <a:rPr lang="zh-CN" altLang="en-US" b="1" dirty="0">
                <a:solidFill>
                  <a:srgbClr val="0000FF"/>
                </a:solidFill>
                <a:latin typeface="黑体" panose="02010609060101010101" pitchFamily="49" charset="-122"/>
                <a:ea typeface="黑体" panose="02010609060101010101" pitchFamily="49" charset="-122"/>
              </a:rPr>
              <a:t>常见激活函数</a:t>
            </a:r>
          </a:p>
        </p:txBody>
      </p:sp>
      <p:sp>
        <p:nvSpPr>
          <p:cNvPr id="3" name="内容占位符 2">
            <a:extLst>
              <a:ext uri="{FF2B5EF4-FFF2-40B4-BE49-F238E27FC236}">
                <a16:creationId xmlns:a16="http://schemas.microsoft.com/office/drawing/2014/main" id="{030CBFE1-AB21-44A8-B177-4EE9BE1E6D7F}"/>
              </a:ext>
            </a:extLst>
          </p:cNvPr>
          <p:cNvSpPr>
            <a:spLocks noGrp="1"/>
          </p:cNvSpPr>
          <p:nvPr>
            <p:ph idx="1"/>
          </p:nvPr>
        </p:nvSpPr>
        <p:spPr>
          <a:xfrm>
            <a:off x="152400" y="1143000"/>
            <a:ext cx="8686800" cy="4974336"/>
          </a:xfrm>
        </p:spPr>
        <p:txBody>
          <a:bodyPr>
            <a:normAutofit/>
          </a:bodyPr>
          <a:lstStyle/>
          <a:p>
            <a:pPr marL="109728" indent="0">
              <a:buNone/>
            </a:pPr>
            <a:endParaRPr lang="en-US" altLang="zh-CN" dirty="0"/>
          </a:p>
          <a:p>
            <a:r>
              <a:rPr lang="en-US" altLang="zh-CN" dirty="0"/>
              <a:t>Linear function</a:t>
            </a:r>
          </a:p>
          <a:p>
            <a:pPr lvl="1"/>
            <a:r>
              <a:rPr lang="en-US" altLang="zh-CN" dirty="0"/>
              <a:t>A = cx</a:t>
            </a:r>
          </a:p>
          <a:p>
            <a:endParaRPr lang="en-US" altLang="zh-CN" dirty="0"/>
          </a:p>
          <a:p>
            <a:endParaRPr lang="zh-CN" altLang="en-US" dirty="0"/>
          </a:p>
        </p:txBody>
      </p:sp>
      <p:sp>
        <p:nvSpPr>
          <p:cNvPr id="6" name="文本框 5">
            <a:extLst>
              <a:ext uri="{FF2B5EF4-FFF2-40B4-BE49-F238E27FC236}">
                <a16:creationId xmlns:a16="http://schemas.microsoft.com/office/drawing/2014/main" id="{22993026-78EE-4A50-9C66-D525A9AB6A92}"/>
              </a:ext>
            </a:extLst>
          </p:cNvPr>
          <p:cNvSpPr txBox="1"/>
          <p:nvPr/>
        </p:nvSpPr>
        <p:spPr>
          <a:xfrm>
            <a:off x="1274736" y="2895600"/>
            <a:ext cx="7696200" cy="2440668"/>
          </a:xfrm>
          <a:prstGeom prst="rect">
            <a:avLst/>
          </a:prstGeom>
          <a:noFill/>
        </p:spPr>
        <p:txBody>
          <a:bodyPr wrap="square" rtlCol="0">
            <a:spAutoFit/>
          </a:bodyPr>
          <a:lstStyle/>
          <a:p>
            <a:pPr>
              <a:lnSpc>
                <a:spcPct val="130000"/>
              </a:lnSpc>
            </a:pPr>
            <a:r>
              <a:rPr lang="zh-CN" altLang="en-US" sz="2400" dirty="0"/>
              <a:t>线性输出，取最大值</a:t>
            </a:r>
            <a:endParaRPr lang="en-US" altLang="zh-CN" sz="2400" dirty="0"/>
          </a:p>
          <a:p>
            <a:pPr>
              <a:lnSpc>
                <a:spcPct val="130000"/>
              </a:lnSpc>
            </a:pPr>
            <a:endParaRPr lang="en-US" altLang="zh-CN" sz="2400" dirty="0"/>
          </a:p>
          <a:p>
            <a:pPr>
              <a:lnSpc>
                <a:spcPct val="130000"/>
              </a:lnSpc>
            </a:pPr>
            <a:r>
              <a:rPr lang="zh-CN" altLang="en-US" sz="2400" dirty="0"/>
              <a:t>缺陷：</a:t>
            </a:r>
            <a:endParaRPr lang="en-US" altLang="zh-CN" sz="2400" dirty="0"/>
          </a:p>
          <a:p>
            <a:pPr marL="457200" indent="-457200">
              <a:lnSpc>
                <a:spcPct val="130000"/>
              </a:lnSpc>
              <a:buFont typeface="+mj-lt"/>
              <a:buAutoNum type="arabicPeriod"/>
            </a:pPr>
            <a:r>
              <a:rPr lang="zh-CN" altLang="en-US" sz="2400" dirty="0"/>
              <a:t>导数是个常数，梯度与</a:t>
            </a:r>
            <a:r>
              <a:rPr lang="en-US" altLang="zh-CN" sz="2400" dirty="0"/>
              <a:t>x</a:t>
            </a:r>
            <a:r>
              <a:rPr lang="zh-CN" altLang="en-US" sz="2400" dirty="0"/>
              <a:t>无关；</a:t>
            </a:r>
            <a:endParaRPr lang="en-US" altLang="zh-CN" sz="2400" dirty="0"/>
          </a:p>
          <a:p>
            <a:pPr marL="457200" indent="-457200">
              <a:lnSpc>
                <a:spcPct val="130000"/>
              </a:lnSpc>
              <a:buFont typeface="+mj-lt"/>
              <a:buAutoNum type="arabicPeriod"/>
            </a:pPr>
            <a:r>
              <a:rPr lang="zh-CN" altLang="en-US" sz="2400" dirty="0"/>
              <a:t>最终的输出就是输入的线性组合</a:t>
            </a:r>
          </a:p>
        </p:txBody>
      </p:sp>
    </p:spTree>
    <p:extLst>
      <p:ext uri="{BB962C8B-B14F-4D97-AF65-F5344CB8AC3E}">
        <p14:creationId xmlns:p14="http://schemas.microsoft.com/office/powerpoint/2010/main" val="3408765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BD7BC-A7E0-46F3-A237-3643C93F7A47}"/>
              </a:ext>
            </a:extLst>
          </p:cNvPr>
          <p:cNvSpPr>
            <a:spLocks noGrp="1"/>
          </p:cNvSpPr>
          <p:nvPr>
            <p:ph type="title"/>
          </p:nvPr>
        </p:nvSpPr>
        <p:spPr>
          <a:xfrm>
            <a:off x="152400" y="201942"/>
            <a:ext cx="8229600" cy="1066800"/>
          </a:xfrm>
        </p:spPr>
        <p:txBody>
          <a:bodyPr/>
          <a:lstStyle/>
          <a:p>
            <a:r>
              <a:rPr lang="zh-CN" altLang="en-US" b="1" dirty="0">
                <a:solidFill>
                  <a:srgbClr val="0000FF"/>
                </a:solidFill>
                <a:latin typeface="黑体" panose="02010609060101010101" pitchFamily="49" charset="-122"/>
                <a:ea typeface="黑体" panose="02010609060101010101" pitchFamily="49" charset="-122"/>
              </a:rPr>
              <a:t>常见激活函数</a:t>
            </a:r>
          </a:p>
        </p:txBody>
      </p:sp>
      <p:sp>
        <p:nvSpPr>
          <p:cNvPr id="5" name="文本框 4">
            <a:extLst>
              <a:ext uri="{FF2B5EF4-FFF2-40B4-BE49-F238E27FC236}">
                <a16:creationId xmlns:a16="http://schemas.microsoft.com/office/drawing/2014/main" id="{BEA5ED17-C1FE-46FC-BEA6-C38B8F7B2EEF}"/>
              </a:ext>
            </a:extLst>
          </p:cNvPr>
          <p:cNvSpPr txBox="1"/>
          <p:nvPr/>
        </p:nvSpPr>
        <p:spPr>
          <a:xfrm>
            <a:off x="4191000" y="1204578"/>
            <a:ext cx="4419600" cy="5321457"/>
          </a:xfrm>
          <a:prstGeom prst="rect">
            <a:avLst/>
          </a:prstGeom>
          <a:noFill/>
        </p:spPr>
        <p:txBody>
          <a:bodyPr wrap="square" rtlCol="0">
            <a:spAutoFit/>
          </a:bodyPr>
          <a:lstStyle/>
          <a:p>
            <a:pPr marL="342900" indent="-342900">
              <a:lnSpc>
                <a:spcPct val="130000"/>
              </a:lnSpc>
              <a:buFont typeface="+mj-lt"/>
              <a:buAutoNum type="arabicPeriod"/>
            </a:pPr>
            <a:r>
              <a:rPr lang="zh-CN" altLang="en-US" sz="2400" dirty="0"/>
              <a:t>输出为非线性</a:t>
            </a:r>
            <a:r>
              <a:rPr lang="en-US" altLang="zh-CN" sz="2400" dirty="0"/>
              <a:t>;</a:t>
            </a:r>
          </a:p>
          <a:p>
            <a:pPr marL="342900" indent="-342900">
              <a:lnSpc>
                <a:spcPct val="130000"/>
              </a:lnSpc>
              <a:buFont typeface="+mj-lt"/>
              <a:buAutoNum type="arabicPeriod"/>
            </a:pPr>
            <a:r>
              <a:rPr lang="zh-CN" altLang="en-US" sz="2400" dirty="0"/>
              <a:t>当</a:t>
            </a:r>
            <a:r>
              <a:rPr lang="en-US" altLang="zh-CN" sz="2400" dirty="0"/>
              <a:t>x</a:t>
            </a:r>
            <a:r>
              <a:rPr lang="zh-CN" altLang="en-US" sz="2400" dirty="0"/>
              <a:t>取值为</a:t>
            </a:r>
            <a:r>
              <a:rPr lang="en-US" altLang="zh-CN" sz="2400" dirty="0"/>
              <a:t>[-2,2]</a:t>
            </a:r>
            <a:r>
              <a:rPr lang="zh-CN" altLang="en-US" sz="2400" dirty="0"/>
              <a:t>时，</a:t>
            </a:r>
            <a:r>
              <a:rPr lang="en-US" altLang="zh-CN" sz="2400" dirty="0"/>
              <a:t>y</a:t>
            </a:r>
            <a:r>
              <a:rPr lang="zh-CN" altLang="en-US" sz="2400" dirty="0"/>
              <a:t>的改变会很巨大，会使得</a:t>
            </a:r>
            <a:r>
              <a:rPr lang="en-US" altLang="zh-CN" sz="2400" dirty="0"/>
              <a:t>y</a:t>
            </a:r>
            <a:r>
              <a:rPr lang="zh-CN" altLang="en-US" sz="2400" dirty="0"/>
              <a:t>接近曲线的两端，这有利于分类；</a:t>
            </a:r>
            <a:endParaRPr lang="en-US" altLang="zh-CN" sz="2400" dirty="0"/>
          </a:p>
          <a:p>
            <a:pPr marL="342900" indent="-342900">
              <a:lnSpc>
                <a:spcPct val="130000"/>
              </a:lnSpc>
              <a:buFont typeface="+mj-lt"/>
              <a:buAutoNum type="arabicPeriod"/>
            </a:pPr>
            <a:r>
              <a:rPr lang="en-US" altLang="zh-CN" sz="2400" dirty="0"/>
              <a:t>y</a:t>
            </a:r>
            <a:r>
              <a:rPr lang="zh-CN" altLang="en-US" sz="2400" dirty="0"/>
              <a:t>取值在</a:t>
            </a:r>
            <a:r>
              <a:rPr lang="en-US" altLang="zh-CN" sz="2400" dirty="0"/>
              <a:t>[0,1]</a:t>
            </a:r>
            <a:r>
              <a:rPr lang="zh-CN" altLang="en-US" sz="2400" dirty="0"/>
              <a:t>之间，不会使得激活爆炸</a:t>
            </a:r>
            <a:endParaRPr lang="en-US" altLang="zh-CN" sz="2400" dirty="0"/>
          </a:p>
          <a:p>
            <a:pPr>
              <a:lnSpc>
                <a:spcPct val="130000"/>
              </a:lnSpc>
            </a:pPr>
            <a:endParaRPr lang="en-US" altLang="zh-CN" sz="2400" dirty="0"/>
          </a:p>
          <a:p>
            <a:pPr>
              <a:lnSpc>
                <a:spcPct val="130000"/>
              </a:lnSpc>
            </a:pPr>
            <a:r>
              <a:rPr lang="zh-CN" altLang="en-US" sz="2400" dirty="0"/>
              <a:t>缺陷：</a:t>
            </a:r>
            <a:endParaRPr lang="en-US" altLang="zh-CN" sz="2400" dirty="0"/>
          </a:p>
          <a:p>
            <a:pPr>
              <a:lnSpc>
                <a:spcPct val="130000"/>
              </a:lnSpc>
            </a:pPr>
            <a:r>
              <a:rPr lang="zh-CN" altLang="en-US" sz="2400" dirty="0"/>
              <a:t>两边的改变非常小，梯度变小甚至消失，导致权重的改动也会很小</a:t>
            </a:r>
          </a:p>
        </p:txBody>
      </p:sp>
      <p:sp>
        <p:nvSpPr>
          <p:cNvPr id="3" name="内容占位符 2">
            <a:extLst>
              <a:ext uri="{FF2B5EF4-FFF2-40B4-BE49-F238E27FC236}">
                <a16:creationId xmlns:a16="http://schemas.microsoft.com/office/drawing/2014/main" id="{030CBFE1-AB21-44A8-B177-4EE9BE1E6D7F}"/>
              </a:ext>
            </a:extLst>
          </p:cNvPr>
          <p:cNvSpPr>
            <a:spLocks noGrp="1"/>
          </p:cNvSpPr>
          <p:nvPr>
            <p:ph idx="1"/>
          </p:nvPr>
        </p:nvSpPr>
        <p:spPr>
          <a:xfrm>
            <a:off x="76200" y="1205870"/>
            <a:ext cx="3657600" cy="4974336"/>
          </a:xfrm>
        </p:spPr>
        <p:txBody>
          <a:bodyPr>
            <a:normAutofit/>
          </a:bodyPr>
          <a:lstStyle/>
          <a:p>
            <a:r>
              <a:rPr lang="en-US" altLang="zh-CN" dirty="0"/>
              <a:t>Sigmoid function</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10" name="图片 9">
            <a:extLst>
              <a:ext uri="{FF2B5EF4-FFF2-40B4-BE49-F238E27FC236}">
                <a16:creationId xmlns:a16="http://schemas.microsoft.com/office/drawing/2014/main" id="{AD6A57D8-D909-4F68-A2B1-C971A9CF01DC}"/>
              </a:ext>
            </a:extLst>
          </p:cNvPr>
          <p:cNvPicPr>
            <a:picLocks noChangeAspect="1"/>
          </p:cNvPicPr>
          <p:nvPr/>
        </p:nvPicPr>
        <p:blipFill>
          <a:blip r:embed="rId2"/>
          <a:stretch>
            <a:fillRect/>
          </a:stretch>
        </p:blipFill>
        <p:spPr>
          <a:xfrm>
            <a:off x="142068" y="3276600"/>
            <a:ext cx="3681393" cy="2484085"/>
          </a:xfrm>
          <a:prstGeom prst="rect">
            <a:avLst/>
          </a:prstGeom>
        </p:spPr>
      </p:pic>
      <p:pic>
        <p:nvPicPr>
          <p:cNvPr id="13" name="图片 12">
            <a:extLst>
              <a:ext uri="{FF2B5EF4-FFF2-40B4-BE49-F238E27FC236}">
                <a16:creationId xmlns:a16="http://schemas.microsoft.com/office/drawing/2014/main" id="{96BBC3FE-216B-4430-9F12-B4DFEE036AA4}"/>
              </a:ext>
            </a:extLst>
          </p:cNvPr>
          <p:cNvPicPr>
            <a:picLocks noChangeAspect="1"/>
          </p:cNvPicPr>
          <p:nvPr/>
        </p:nvPicPr>
        <p:blipFill>
          <a:blip r:embed="rId3"/>
          <a:stretch>
            <a:fillRect/>
          </a:stretch>
        </p:blipFill>
        <p:spPr>
          <a:xfrm>
            <a:off x="1202642" y="2209800"/>
            <a:ext cx="1713519" cy="740058"/>
          </a:xfrm>
          <a:prstGeom prst="rect">
            <a:avLst/>
          </a:prstGeom>
        </p:spPr>
      </p:pic>
    </p:spTree>
    <p:extLst>
      <p:ext uri="{BB962C8B-B14F-4D97-AF65-F5344CB8AC3E}">
        <p14:creationId xmlns:p14="http://schemas.microsoft.com/office/powerpoint/2010/main" val="34791635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BD7BC-A7E0-46F3-A237-3643C93F7A47}"/>
              </a:ext>
            </a:extLst>
          </p:cNvPr>
          <p:cNvSpPr>
            <a:spLocks noGrp="1"/>
          </p:cNvSpPr>
          <p:nvPr>
            <p:ph type="title"/>
          </p:nvPr>
        </p:nvSpPr>
        <p:spPr>
          <a:xfrm>
            <a:off x="152400" y="201942"/>
            <a:ext cx="8229600" cy="1066800"/>
          </a:xfrm>
        </p:spPr>
        <p:txBody>
          <a:bodyPr/>
          <a:lstStyle/>
          <a:p>
            <a:r>
              <a:rPr lang="zh-CN" altLang="en-US" b="1" dirty="0">
                <a:solidFill>
                  <a:srgbClr val="0000FF"/>
                </a:solidFill>
                <a:latin typeface="黑体" panose="02010609060101010101" pitchFamily="49" charset="-122"/>
                <a:ea typeface="黑体" panose="02010609060101010101" pitchFamily="49" charset="-122"/>
              </a:rPr>
              <a:t>常见激活函数</a:t>
            </a:r>
          </a:p>
        </p:txBody>
      </p:sp>
      <p:pic>
        <p:nvPicPr>
          <p:cNvPr id="8" name="Picture 2" descr="âtanh functionâçå¾çæç´¢ç»æ">
            <a:extLst>
              <a:ext uri="{FF2B5EF4-FFF2-40B4-BE49-F238E27FC236}">
                <a16:creationId xmlns:a16="http://schemas.microsoft.com/office/drawing/2014/main" id="{DA9DBB76-5A62-4888-BC93-A9EA0A87C2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895600"/>
            <a:ext cx="3886201" cy="259080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030CBFE1-AB21-44A8-B177-4EE9BE1E6D7F}"/>
              </a:ext>
            </a:extLst>
          </p:cNvPr>
          <p:cNvSpPr>
            <a:spLocks noGrp="1"/>
          </p:cNvSpPr>
          <p:nvPr>
            <p:ph idx="1"/>
          </p:nvPr>
        </p:nvSpPr>
        <p:spPr>
          <a:xfrm>
            <a:off x="76200" y="1205870"/>
            <a:ext cx="3657600" cy="4974336"/>
          </a:xfrm>
        </p:spPr>
        <p:txBody>
          <a:bodyPr>
            <a:normAutofit/>
          </a:bodyPr>
          <a:lstStyle/>
          <a:p>
            <a:pPr marL="109728" indent="0">
              <a:buNone/>
            </a:pPr>
            <a:endParaRPr lang="en-US" altLang="zh-CN" dirty="0"/>
          </a:p>
          <a:p>
            <a:r>
              <a:rPr lang="en-US" altLang="zh-CN" dirty="0"/>
              <a:t>Tanh function</a:t>
            </a:r>
          </a:p>
          <a:p>
            <a:endParaRPr lang="en-US" altLang="zh-CN" dirty="0"/>
          </a:p>
          <a:p>
            <a:endParaRPr lang="zh-CN" altLang="en-US" dirty="0"/>
          </a:p>
        </p:txBody>
      </p:sp>
      <p:sp>
        <p:nvSpPr>
          <p:cNvPr id="12" name="文本框 11">
            <a:extLst>
              <a:ext uri="{FF2B5EF4-FFF2-40B4-BE49-F238E27FC236}">
                <a16:creationId xmlns:a16="http://schemas.microsoft.com/office/drawing/2014/main" id="{CD547447-2B84-473B-8659-79251BDEE883}"/>
              </a:ext>
            </a:extLst>
          </p:cNvPr>
          <p:cNvSpPr txBox="1"/>
          <p:nvPr/>
        </p:nvSpPr>
        <p:spPr>
          <a:xfrm>
            <a:off x="4038600" y="2568060"/>
            <a:ext cx="4191000" cy="3400931"/>
          </a:xfrm>
          <a:prstGeom prst="rect">
            <a:avLst/>
          </a:prstGeom>
          <a:noFill/>
        </p:spPr>
        <p:txBody>
          <a:bodyPr wrap="square" rtlCol="0">
            <a:spAutoFit/>
          </a:bodyPr>
          <a:lstStyle/>
          <a:p>
            <a:pPr marL="457200" indent="-457200">
              <a:lnSpc>
                <a:spcPct val="130000"/>
              </a:lnSpc>
              <a:buFont typeface="+mj-lt"/>
              <a:buAutoNum type="arabicPeriod"/>
            </a:pPr>
            <a:r>
              <a:rPr lang="zh-CN" altLang="en-US" sz="2400" dirty="0"/>
              <a:t>与</a:t>
            </a:r>
            <a:r>
              <a:rPr lang="en-US" altLang="zh-CN" sz="2400" dirty="0"/>
              <a:t>sigmoid</a:t>
            </a:r>
            <a:r>
              <a:rPr lang="zh-CN" altLang="en-US" sz="2400" dirty="0"/>
              <a:t>相似，</a:t>
            </a:r>
            <a:r>
              <a:rPr lang="en-US" altLang="zh-CN" sz="2400" dirty="0"/>
              <a:t>y</a:t>
            </a:r>
            <a:r>
              <a:rPr lang="zh-CN" altLang="en-US" sz="2400" dirty="0"/>
              <a:t>取值在</a:t>
            </a:r>
            <a:r>
              <a:rPr lang="en-US" altLang="zh-CN" sz="2400" dirty="0"/>
              <a:t>[-1,1]</a:t>
            </a:r>
            <a:r>
              <a:rPr lang="zh-CN" altLang="en-US" sz="2400" dirty="0"/>
              <a:t>之间，不会使得激活爆炸；</a:t>
            </a:r>
            <a:endParaRPr lang="en-US" altLang="zh-CN" sz="2400" dirty="0"/>
          </a:p>
          <a:p>
            <a:pPr marL="457200" indent="-457200">
              <a:lnSpc>
                <a:spcPct val="130000"/>
              </a:lnSpc>
              <a:buFont typeface="+mj-lt"/>
              <a:buAutoNum type="arabicPeriod"/>
            </a:pPr>
            <a:r>
              <a:rPr lang="zh-CN" altLang="en-US" sz="2400" dirty="0"/>
              <a:t>梯度比</a:t>
            </a:r>
            <a:r>
              <a:rPr lang="en-US" altLang="zh-CN" sz="2400" dirty="0"/>
              <a:t>sigmoid</a:t>
            </a:r>
            <a:r>
              <a:rPr lang="zh-CN" altLang="en-US" sz="2400" dirty="0"/>
              <a:t>更强；</a:t>
            </a:r>
            <a:endParaRPr lang="en-US" altLang="zh-CN" sz="2400" dirty="0"/>
          </a:p>
          <a:p>
            <a:pPr>
              <a:lnSpc>
                <a:spcPct val="130000"/>
              </a:lnSpc>
            </a:pPr>
            <a:endParaRPr lang="en-US" altLang="zh-CN" sz="2400" dirty="0"/>
          </a:p>
          <a:p>
            <a:pPr>
              <a:lnSpc>
                <a:spcPct val="130000"/>
              </a:lnSpc>
            </a:pPr>
            <a:r>
              <a:rPr lang="zh-CN" altLang="en-US" sz="2400" dirty="0"/>
              <a:t>缺陷：</a:t>
            </a:r>
            <a:endParaRPr lang="en-US" altLang="zh-CN" sz="2400" dirty="0"/>
          </a:p>
          <a:p>
            <a:pPr>
              <a:lnSpc>
                <a:spcPct val="130000"/>
              </a:lnSpc>
            </a:pPr>
            <a:r>
              <a:rPr lang="zh-CN" altLang="en-US" sz="2400" dirty="0"/>
              <a:t>也存在梯度消失问题</a:t>
            </a:r>
          </a:p>
        </p:txBody>
      </p:sp>
      <p:pic>
        <p:nvPicPr>
          <p:cNvPr id="14" name="图片 13">
            <a:extLst>
              <a:ext uri="{FF2B5EF4-FFF2-40B4-BE49-F238E27FC236}">
                <a16:creationId xmlns:a16="http://schemas.microsoft.com/office/drawing/2014/main" id="{5FC45FB9-8096-423D-B989-9EE908BA05A1}"/>
              </a:ext>
            </a:extLst>
          </p:cNvPr>
          <p:cNvPicPr>
            <a:picLocks noChangeAspect="1"/>
          </p:cNvPicPr>
          <p:nvPr/>
        </p:nvPicPr>
        <p:blipFill>
          <a:blip r:embed="rId3"/>
          <a:stretch>
            <a:fillRect/>
          </a:stretch>
        </p:blipFill>
        <p:spPr>
          <a:xfrm>
            <a:off x="4121217" y="1676400"/>
            <a:ext cx="3460868" cy="456880"/>
          </a:xfrm>
          <a:prstGeom prst="rect">
            <a:avLst/>
          </a:prstGeom>
        </p:spPr>
      </p:pic>
    </p:spTree>
    <p:extLst>
      <p:ext uri="{BB962C8B-B14F-4D97-AF65-F5344CB8AC3E}">
        <p14:creationId xmlns:p14="http://schemas.microsoft.com/office/powerpoint/2010/main" val="2538297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BD7BC-A7E0-46F3-A237-3643C93F7A47}"/>
              </a:ext>
            </a:extLst>
          </p:cNvPr>
          <p:cNvSpPr>
            <a:spLocks noGrp="1"/>
          </p:cNvSpPr>
          <p:nvPr>
            <p:ph type="title"/>
          </p:nvPr>
        </p:nvSpPr>
        <p:spPr>
          <a:xfrm>
            <a:off x="152400" y="457200"/>
            <a:ext cx="8229600" cy="1066800"/>
          </a:xfrm>
        </p:spPr>
        <p:txBody>
          <a:bodyPr/>
          <a:lstStyle/>
          <a:p>
            <a:r>
              <a:rPr lang="zh-CN" altLang="en-US" b="1" dirty="0">
                <a:solidFill>
                  <a:srgbClr val="0000FF"/>
                </a:solidFill>
                <a:latin typeface="黑体" panose="02010609060101010101" pitchFamily="49" charset="-122"/>
                <a:ea typeface="黑体" panose="02010609060101010101" pitchFamily="49" charset="-122"/>
              </a:rPr>
              <a:t>常见激活函数</a:t>
            </a:r>
          </a:p>
        </p:txBody>
      </p:sp>
      <p:sp>
        <p:nvSpPr>
          <p:cNvPr id="3" name="内容占位符 2">
            <a:extLst>
              <a:ext uri="{FF2B5EF4-FFF2-40B4-BE49-F238E27FC236}">
                <a16:creationId xmlns:a16="http://schemas.microsoft.com/office/drawing/2014/main" id="{030CBFE1-AB21-44A8-B177-4EE9BE1E6D7F}"/>
              </a:ext>
            </a:extLst>
          </p:cNvPr>
          <p:cNvSpPr>
            <a:spLocks noGrp="1"/>
          </p:cNvSpPr>
          <p:nvPr>
            <p:ph idx="1"/>
          </p:nvPr>
        </p:nvSpPr>
        <p:spPr>
          <a:xfrm>
            <a:off x="71296" y="1752598"/>
            <a:ext cx="3171825" cy="609601"/>
          </a:xfrm>
        </p:spPr>
        <p:txBody>
          <a:bodyPr>
            <a:normAutofit/>
          </a:bodyPr>
          <a:lstStyle/>
          <a:p>
            <a:r>
              <a:rPr lang="en-US" altLang="zh-CN" dirty="0" err="1"/>
              <a:t>ReLu</a:t>
            </a:r>
            <a:r>
              <a:rPr lang="en-US" altLang="zh-CN" dirty="0"/>
              <a:t> function</a:t>
            </a:r>
          </a:p>
          <a:p>
            <a:endParaRPr lang="en-US" altLang="zh-CN" dirty="0"/>
          </a:p>
          <a:p>
            <a:endParaRPr lang="en-US" altLang="zh-CN" dirty="0"/>
          </a:p>
          <a:p>
            <a:endParaRPr lang="en-US" altLang="zh-CN" dirty="0"/>
          </a:p>
          <a:p>
            <a:endParaRPr lang="en-US" altLang="zh-CN" dirty="0"/>
          </a:p>
          <a:p>
            <a:pPr marL="109728" indent="0">
              <a:buNone/>
            </a:pPr>
            <a:endParaRPr lang="en-US" altLang="zh-CN" dirty="0"/>
          </a:p>
          <a:p>
            <a:pPr marL="109728" indent="0">
              <a:buNone/>
            </a:pPr>
            <a:endParaRPr lang="en-US" altLang="zh-CN" dirty="0"/>
          </a:p>
          <a:p>
            <a:endParaRPr lang="zh-CN" altLang="en-US" dirty="0"/>
          </a:p>
        </p:txBody>
      </p:sp>
      <p:sp>
        <p:nvSpPr>
          <p:cNvPr id="5" name="文本框 4">
            <a:extLst>
              <a:ext uri="{FF2B5EF4-FFF2-40B4-BE49-F238E27FC236}">
                <a16:creationId xmlns:a16="http://schemas.microsoft.com/office/drawing/2014/main" id="{BEA5ED17-C1FE-46FC-BEA6-C38B8F7B2EEF}"/>
              </a:ext>
            </a:extLst>
          </p:cNvPr>
          <p:cNvSpPr txBox="1"/>
          <p:nvPr/>
        </p:nvSpPr>
        <p:spPr>
          <a:xfrm>
            <a:off x="4343400" y="1676400"/>
            <a:ext cx="4419600" cy="4841325"/>
          </a:xfrm>
          <a:prstGeom prst="rect">
            <a:avLst/>
          </a:prstGeom>
          <a:noFill/>
        </p:spPr>
        <p:txBody>
          <a:bodyPr wrap="square" rtlCol="0">
            <a:spAutoFit/>
          </a:bodyPr>
          <a:lstStyle/>
          <a:p>
            <a:pPr>
              <a:lnSpc>
                <a:spcPct val="130000"/>
              </a:lnSpc>
            </a:pPr>
            <a:r>
              <a:rPr lang="pt-BR" altLang="zh-CN" sz="2400" dirty="0"/>
              <a:t>A(x) = max(0,x)</a:t>
            </a:r>
          </a:p>
          <a:p>
            <a:pPr>
              <a:lnSpc>
                <a:spcPct val="130000"/>
              </a:lnSpc>
            </a:pPr>
            <a:endParaRPr lang="pt-BR" altLang="zh-CN" sz="2400" dirty="0"/>
          </a:p>
          <a:p>
            <a:pPr>
              <a:lnSpc>
                <a:spcPct val="130000"/>
              </a:lnSpc>
            </a:pPr>
            <a:r>
              <a:rPr lang="zh-CN" altLang="en-US" sz="2400" dirty="0"/>
              <a:t>输出为非线性；</a:t>
            </a:r>
            <a:endParaRPr lang="en-US" altLang="zh-CN" sz="2400" dirty="0"/>
          </a:p>
          <a:p>
            <a:pPr>
              <a:lnSpc>
                <a:spcPct val="130000"/>
              </a:lnSpc>
            </a:pPr>
            <a:r>
              <a:rPr lang="zh-CN" altLang="en-US" sz="2400" dirty="0"/>
              <a:t>任何函数都可以通过</a:t>
            </a:r>
            <a:r>
              <a:rPr lang="en-US" altLang="zh-CN" sz="2400" dirty="0" err="1"/>
              <a:t>ReLu</a:t>
            </a:r>
            <a:r>
              <a:rPr lang="zh-CN" altLang="en-US" sz="2400" dirty="0"/>
              <a:t>的组合近似；</a:t>
            </a:r>
            <a:endParaRPr lang="en-US" altLang="zh-CN" sz="2400" dirty="0"/>
          </a:p>
          <a:p>
            <a:pPr>
              <a:lnSpc>
                <a:spcPct val="130000"/>
              </a:lnSpc>
            </a:pPr>
            <a:r>
              <a:rPr lang="zh-CN" altLang="en-US" sz="2400" dirty="0"/>
              <a:t>可以使得网络更加稀疏和有效。</a:t>
            </a:r>
            <a:endParaRPr lang="en-US" altLang="zh-CN" sz="2400" dirty="0"/>
          </a:p>
          <a:p>
            <a:pPr>
              <a:lnSpc>
                <a:spcPct val="130000"/>
              </a:lnSpc>
            </a:pPr>
            <a:endParaRPr lang="en-US" altLang="zh-CN" sz="2400" dirty="0"/>
          </a:p>
          <a:p>
            <a:pPr>
              <a:lnSpc>
                <a:spcPct val="130000"/>
              </a:lnSpc>
            </a:pPr>
            <a:r>
              <a:rPr lang="zh-CN" altLang="en-US" sz="2400" dirty="0"/>
              <a:t>缺陷：</a:t>
            </a:r>
            <a:endParaRPr lang="en-US" altLang="zh-CN" sz="2400" dirty="0"/>
          </a:p>
          <a:p>
            <a:pPr>
              <a:lnSpc>
                <a:spcPct val="130000"/>
              </a:lnSpc>
            </a:pPr>
            <a:r>
              <a:rPr lang="zh-CN" altLang="en-US" sz="2400" dirty="0"/>
              <a:t>赋值为零的神经元，对应的权值将不会被修改</a:t>
            </a:r>
          </a:p>
        </p:txBody>
      </p:sp>
      <p:pic>
        <p:nvPicPr>
          <p:cNvPr id="8" name="图片 7">
            <a:extLst>
              <a:ext uri="{FF2B5EF4-FFF2-40B4-BE49-F238E27FC236}">
                <a16:creationId xmlns:a16="http://schemas.microsoft.com/office/drawing/2014/main" id="{A00D695A-200C-4771-B108-67AD139FC4A9}"/>
              </a:ext>
            </a:extLst>
          </p:cNvPr>
          <p:cNvPicPr>
            <a:picLocks noChangeAspect="1"/>
          </p:cNvPicPr>
          <p:nvPr/>
        </p:nvPicPr>
        <p:blipFill>
          <a:blip r:embed="rId2"/>
          <a:stretch>
            <a:fillRect/>
          </a:stretch>
        </p:blipFill>
        <p:spPr>
          <a:xfrm>
            <a:off x="116237" y="3048000"/>
            <a:ext cx="3810000" cy="2722090"/>
          </a:xfrm>
          <a:prstGeom prst="rect">
            <a:avLst/>
          </a:prstGeom>
        </p:spPr>
      </p:pic>
    </p:spTree>
    <p:extLst>
      <p:ext uri="{BB962C8B-B14F-4D97-AF65-F5344CB8AC3E}">
        <p14:creationId xmlns:p14="http://schemas.microsoft.com/office/powerpoint/2010/main" val="24688042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1BC911-2219-4A8F-B197-119C16218CD3}"/>
              </a:ext>
            </a:extLst>
          </p:cNvPr>
          <p:cNvSpPr>
            <a:spLocks noGrp="1"/>
          </p:cNvSpPr>
          <p:nvPr>
            <p:ph type="title"/>
          </p:nvPr>
        </p:nvSpPr>
        <p:spPr>
          <a:xfrm>
            <a:off x="457200" y="609600"/>
            <a:ext cx="8229600" cy="1066800"/>
          </a:xfrm>
        </p:spPr>
        <p:txBody>
          <a:bodyPr/>
          <a:lstStyle/>
          <a:p>
            <a:r>
              <a:rPr lang="zh-CN" altLang="en-US" dirty="0">
                <a:latin typeface="黑体" panose="02010609060101010101" pitchFamily="49" charset="-122"/>
                <a:ea typeface="黑体" panose="02010609060101010101" pitchFamily="49" charset="-122"/>
              </a:rPr>
              <a:t>激活函数的性质</a:t>
            </a:r>
          </a:p>
        </p:txBody>
      </p:sp>
      <p:sp>
        <p:nvSpPr>
          <p:cNvPr id="3" name="内容占位符 2">
            <a:extLst>
              <a:ext uri="{FF2B5EF4-FFF2-40B4-BE49-F238E27FC236}">
                <a16:creationId xmlns:a16="http://schemas.microsoft.com/office/drawing/2014/main" id="{0DC6B594-104B-4694-A05B-3F355C9FAC99}"/>
              </a:ext>
            </a:extLst>
          </p:cNvPr>
          <p:cNvSpPr>
            <a:spLocks noGrp="1"/>
          </p:cNvSpPr>
          <p:nvPr>
            <p:ph sz="quarter" idx="1"/>
          </p:nvPr>
        </p:nvSpPr>
        <p:spPr>
          <a:xfrm>
            <a:off x="457200" y="1752600"/>
            <a:ext cx="8229600" cy="4821936"/>
          </a:xfrm>
        </p:spPr>
        <p:txBody>
          <a:bodyPr>
            <a:normAutofit fontScale="92500"/>
          </a:bodyPr>
          <a:lstStyle/>
          <a:p>
            <a:pPr>
              <a:lnSpc>
                <a:spcPct val="130000"/>
              </a:lnSpc>
            </a:pPr>
            <a:r>
              <a:rPr lang="zh-CN" altLang="en-US" dirty="0"/>
              <a:t>连续并可导（允许少数点上不可导）的非线性函数。</a:t>
            </a:r>
            <a:endParaRPr lang="en-US" altLang="zh-CN" dirty="0"/>
          </a:p>
          <a:p>
            <a:pPr lvl="1">
              <a:lnSpc>
                <a:spcPct val="130000"/>
              </a:lnSpc>
            </a:pPr>
            <a:r>
              <a:rPr lang="zh-CN" altLang="en-US" dirty="0"/>
              <a:t>可导的激活函数可以直接利用数值优化的方法来学习网络参数。</a:t>
            </a:r>
            <a:endParaRPr lang="en-US" altLang="zh-CN" dirty="0"/>
          </a:p>
          <a:p>
            <a:pPr>
              <a:lnSpc>
                <a:spcPct val="130000"/>
              </a:lnSpc>
            </a:pPr>
            <a:r>
              <a:rPr lang="zh-CN" altLang="en-US" dirty="0"/>
              <a:t>激活函数及其导函数要尽可能的简单</a:t>
            </a:r>
            <a:endParaRPr lang="en-US" altLang="zh-CN" dirty="0"/>
          </a:p>
          <a:p>
            <a:pPr lvl="1">
              <a:lnSpc>
                <a:spcPct val="130000"/>
              </a:lnSpc>
            </a:pPr>
            <a:r>
              <a:rPr lang="zh-CN" altLang="en-US" dirty="0"/>
              <a:t>有利于提高网络计算效率。  </a:t>
            </a:r>
            <a:endParaRPr lang="en-US" altLang="zh-CN" dirty="0"/>
          </a:p>
          <a:p>
            <a:pPr>
              <a:lnSpc>
                <a:spcPct val="130000"/>
              </a:lnSpc>
            </a:pPr>
            <a:r>
              <a:rPr lang="zh-CN" altLang="en-US" dirty="0"/>
              <a:t>激活函数的导函数的值域要在一个合适的区间内</a:t>
            </a:r>
            <a:endParaRPr lang="en-US" altLang="zh-CN" dirty="0"/>
          </a:p>
          <a:p>
            <a:pPr lvl="1">
              <a:lnSpc>
                <a:spcPct val="130000"/>
              </a:lnSpc>
            </a:pPr>
            <a:r>
              <a:rPr lang="zh-CN" altLang="en-US" dirty="0"/>
              <a:t>不能太大也不能太小，否则会影响训练的效率和稳定性。</a:t>
            </a:r>
            <a:endParaRPr lang="en-US" altLang="zh-CN" dirty="0"/>
          </a:p>
          <a:p>
            <a:pPr>
              <a:lnSpc>
                <a:spcPct val="130000"/>
              </a:lnSpc>
            </a:pPr>
            <a:r>
              <a:rPr lang="zh-CN" altLang="en-US" dirty="0"/>
              <a:t>单调递增</a:t>
            </a:r>
            <a:endParaRPr lang="en-US" altLang="zh-CN" dirty="0"/>
          </a:p>
        </p:txBody>
      </p:sp>
    </p:spTree>
    <p:extLst>
      <p:ext uri="{BB962C8B-B14F-4D97-AF65-F5344CB8AC3E}">
        <p14:creationId xmlns:p14="http://schemas.microsoft.com/office/powerpoint/2010/main" val="13174207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body" idx="1"/>
          </p:nvPr>
        </p:nvSpPr>
        <p:spPr>
          <a:xfrm>
            <a:off x="381000" y="1905000"/>
            <a:ext cx="8382000" cy="4610100"/>
          </a:xfrm>
          <a:noFill/>
          <a:ln/>
        </p:spPr>
        <p:txBody>
          <a:bodyPr>
            <a:normAutofit fontScale="92500"/>
          </a:bodyPr>
          <a:lstStyle/>
          <a:p>
            <a:pPr>
              <a:lnSpc>
                <a:spcPct val="130000"/>
              </a:lnSpc>
            </a:pPr>
            <a:r>
              <a:rPr lang="zh-CN" altLang="en-US" dirty="0"/>
              <a:t>在一个典型的应用程序中，权重更新循环可能迭代数千次；</a:t>
            </a:r>
            <a:endParaRPr lang="en-US" altLang="zh-CN" dirty="0"/>
          </a:p>
          <a:p>
            <a:pPr>
              <a:lnSpc>
                <a:spcPct val="130000"/>
              </a:lnSpc>
            </a:pPr>
            <a:endParaRPr lang="en-US" altLang="zh-CN" dirty="0"/>
          </a:p>
          <a:p>
            <a:pPr>
              <a:lnSpc>
                <a:spcPct val="130000"/>
              </a:lnSpc>
            </a:pPr>
            <a:r>
              <a:rPr lang="zh-CN" altLang="en-US" dirty="0"/>
              <a:t>终止条件的选择很重要，因为迭代太少可能无法充分减少错误，太多的迭代会导致训练数据的过度拟合；</a:t>
            </a:r>
            <a:endParaRPr lang="en-US" altLang="zh-CN" dirty="0"/>
          </a:p>
          <a:p>
            <a:pPr>
              <a:lnSpc>
                <a:spcPct val="130000"/>
              </a:lnSpc>
            </a:pPr>
            <a:endParaRPr lang="en-US" altLang="zh-CN" dirty="0"/>
          </a:p>
          <a:p>
            <a:pPr>
              <a:lnSpc>
                <a:spcPct val="130000"/>
              </a:lnSpc>
            </a:pPr>
            <a:r>
              <a:rPr lang="zh-CN" altLang="en-US" dirty="0"/>
              <a:t>终止准则：在一定次数的迭代之后，一旦错误低于某个阈值一旦验证错误满足了某个标准</a:t>
            </a:r>
            <a:endParaRPr lang="en-US" altLang="ko-KR" dirty="0">
              <a:latin typeface="바탕" charset="-127"/>
              <a:ea typeface="바탕" charset="-127"/>
            </a:endParaRPr>
          </a:p>
        </p:txBody>
      </p:sp>
      <p:sp>
        <p:nvSpPr>
          <p:cNvPr id="49155" name="Rectangle 3"/>
          <p:cNvSpPr>
            <a:spLocks noGrp="1" noChangeArrowheads="1"/>
          </p:cNvSpPr>
          <p:nvPr>
            <p:ph type="title"/>
          </p:nvPr>
        </p:nvSpPr>
        <p:spPr>
          <a:xfrm>
            <a:off x="533400" y="571500"/>
            <a:ext cx="8229600" cy="1066800"/>
          </a:xfrm>
          <a:no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ormAutofit fontScale="90000"/>
          </a:bodyPr>
          <a:lstStyle/>
          <a:p>
            <a:r>
              <a:rPr lang="en-US" altLang="ko-KR" b="1" dirty="0">
                <a:solidFill>
                  <a:srgbClr val="0000FF"/>
                </a:solidFill>
                <a:latin typeface="Arial" charset="0"/>
                <a:ea typeface="Arial" charset="0"/>
                <a:cs typeface="Arial" charset="0"/>
              </a:rPr>
              <a:t>Termination Conditions</a:t>
            </a:r>
            <a:r>
              <a:rPr lang="zh-CN" altLang="en-US" b="1" dirty="0">
                <a:solidFill>
                  <a:srgbClr val="0000FF"/>
                </a:solidFill>
                <a:latin typeface="Arial" charset="0"/>
                <a:ea typeface="Arial" charset="0"/>
                <a:cs typeface="Arial" charset="0"/>
              </a:rPr>
              <a:t>（终止条件）</a:t>
            </a:r>
            <a:r>
              <a:rPr lang="en-US" altLang="ko-KR" b="1" dirty="0">
                <a:solidFill>
                  <a:srgbClr val="0000FF"/>
                </a:solidFill>
                <a:latin typeface="Arial" charset="0"/>
                <a:ea typeface="Arial" charset="0"/>
                <a:cs typeface="Arial" charset="0"/>
              </a:rPr>
              <a:t> for BP</a:t>
            </a:r>
            <a:endParaRPr lang="en-US" altLang="ko-KR" sz="3200"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929416733"/>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291" name="TextBox 1"/>
          <p:cNvSpPr txBox="1">
            <a:spLocks noChangeArrowheads="1"/>
          </p:cNvSpPr>
          <p:nvPr/>
        </p:nvSpPr>
        <p:spPr bwMode="auto">
          <a:xfrm>
            <a:off x="558800" y="703263"/>
            <a:ext cx="3798888"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i="1"/>
              <a:t>Training the neural network </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t>6.4  2.8   1.7         1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Tree>
    <p:extLst>
      <p:ext uri="{BB962C8B-B14F-4D97-AF65-F5344CB8AC3E}">
        <p14:creationId xmlns:p14="http://schemas.microsoft.com/office/powerpoint/2010/main" val="17310209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495300"/>
            <a:ext cx="4191000" cy="990600"/>
          </a:xfrm>
        </p:spPr>
        <p:txBody>
          <a:bodyPr>
            <a:normAutofit/>
          </a:bodyPr>
          <a:lstStyle/>
          <a:p>
            <a:r>
              <a:rPr lang="en-US" sz="4400" b="1" dirty="0">
                <a:solidFill>
                  <a:srgbClr val="0000FF"/>
                </a:solidFill>
                <a:latin typeface="Calibri"/>
                <a:cs typeface="Calibri"/>
              </a:rPr>
              <a:t>Learning Curves</a:t>
            </a:r>
          </a:p>
        </p:txBody>
      </p:sp>
      <p:pic>
        <p:nvPicPr>
          <p:cNvPr id="4" name="Picture 3"/>
          <p:cNvPicPr>
            <a:picLocks noChangeAspect="1"/>
          </p:cNvPicPr>
          <p:nvPr/>
        </p:nvPicPr>
        <p:blipFill>
          <a:blip r:embed="rId3"/>
          <a:stretch>
            <a:fillRect/>
          </a:stretch>
        </p:blipFill>
        <p:spPr>
          <a:xfrm>
            <a:off x="-25400" y="2209800"/>
            <a:ext cx="9144000" cy="4352293"/>
          </a:xfrm>
          <a:prstGeom prst="rect">
            <a:avLst/>
          </a:prstGeom>
        </p:spPr>
      </p:pic>
      <p:sp>
        <p:nvSpPr>
          <p:cNvPr id="5" name="Rectangle 4"/>
          <p:cNvSpPr/>
          <p:nvPr/>
        </p:nvSpPr>
        <p:spPr>
          <a:xfrm>
            <a:off x="1295400" y="1617017"/>
            <a:ext cx="6934200" cy="523220"/>
          </a:xfrm>
          <a:prstGeom prst="rect">
            <a:avLst/>
          </a:prstGeom>
        </p:spPr>
        <p:txBody>
          <a:bodyPr wrap="square">
            <a:spAutoFit/>
          </a:bodyPr>
          <a:lstStyle/>
          <a:p>
            <a:r>
              <a:rPr lang="en-US" sz="2800" dirty="0"/>
              <a:t>Early stopping: terminate </a:t>
            </a:r>
            <a:r>
              <a:rPr lang="en-US" sz="2800"/>
              <a:t>while validation</a:t>
            </a:r>
            <a:endParaRPr lang="en-US" sz="2800" dirty="0"/>
          </a:p>
        </p:txBody>
      </p:sp>
    </p:spTree>
    <p:extLst>
      <p:ext uri="{BB962C8B-B14F-4D97-AF65-F5344CB8AC3E}">
        <p14:creationId xmlns:p14="http://schemas.microsoft.com/office/powerpoint/2010/main" val="1162329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fld id="{A052A26F-A808-A84D-8268-494928301296}" type="slidenum">
              <a:rPr lang="en-US" altLang="x-none" sz="1400"/>
              <a:pPr eaLnBrk="1" hangingPunct="1"/>
              <a:t>61</a:t>
            </a:fld>
            <a:endParaRPr lang="en-US" altLang="x-none" sz="1400"/>
          </a:p>
        </p:txBody>
      </p:sp>
      <p:sp>
        <p:nvSpPr>
          <p:cNvPr id="25604" name="Rectangle 2"/>
          <p:cNvSpPr>
            <a:spLocks noGrp="1" noChangeArrowheads="1"/>
          </p:cNvSpPr>
          <p:nvPr>
            <p:ph type="title"/>
          </p:nvPr>
        </p:nvSpPr>
        <p:spPr>
          <a:xfrm>
            <a:off x="326136" y="533400"/>
            <a:ext cx="8229600" cy="1066800"/>
          </a:xfrm>
        </p:spPr>
        <p:txBody>
          <a:bodyPr/>
          <a:lstStyle/>
          <a:p>
            <a:pPr eaLnBrk="1" hangingPunct="1"/>
            <a:r>
              <a:rPr lang="en-US" altLang="x-none" b="1" dirty="0">
                <a:solidFill>
                  <a:srgbClr val="0000FF"/>
                </a:solidFill>
                <a:latin typeface="Arial" charset="0"/>
                <a:ea typeface="Arial" charset="0"/>
                <a:cs typeface="Arial" charset="0"/>
              </a:rPr>
              <a:t>Learning Rate</a:t>
            </a:r>
            <a:r>
              <a:rPr lang="zh-CN" altLang="en-US" b="1" dirty="0">
                <a:solidFill>
                  <a:srgbClr val="0000FF"/>
                </a:solidFill>
                <a:latin typeface="Arial" charset="0"/>
                <a:ea typeface="Arial" charset="0"/>
                <a:cs typeface="Arial" charset="0"/>
              </a:rPr>
              <a:t>（学习率）</a:t>
            </a:r>
            <a:endParaRPr lang="en-US" altLang="x-none" b="1" dirty="0">
              <a:solidFill>
                <a:srgbClr val="0000FF"/>
              </a:solidFill>
              <a:latin typeface="Arial" charset="0"/>
              <a:ea typeface="Arial" charset="0"/>
              <a:cs typeface="Arial" charset="0"/>
            </a:endParaRPr>
          </a:p>
        </p:txBody>
      </p:sp>
      <p:sp>
        <p:nvSpPr>
          <p:cNvPr id="25605" name="Rectangle 3"/>
          <p:cNvSpPr>
            <a:spLocks noGrp="1" noChangeArrowheads="1"/>
          </p:cNvSpPr>
          <p:nvPr>
            <p:ph type="body" idx="1"/>
          </p:nvPr>
        </p:nvSpPr>
        <p:spPr/>
        <p:txBody>
          <a:bodyPr/>
          <a:lstStyle/>
          <a:p>
            <a:r>
              <a:rPr lang="zh-CN" altLang="en-US" dirty="0"/>
              <a:t>对于简单函数，</a:t>
            </a:r>
            <a:r>
              <a:rPr lang="en-US" altLang="x-none" dirty="0">
                <a:sym typeface="Symbol" charset="2"/>
              </a:rPr>
              <a:t> </a:t>
            </a:r>
            <a:r>
              <a:rPr lang="zh-CN" altLang="en-US" dirty="0">
                <a:sym typeface="Symbol" charset="2"/>
              </a:rPr>
              <a:t>取</a:t>
            </a:r>
            <a:r>
              <a:rPr lang="zh-CN" altLang="en-US" dirty="0"/>
              <a:t>值过大会导致快速收敛</a:t>
            </a:r>
            <a:endParaRPr lang="en-US" altLang="zh-CN" dirty="0"/>
          </a:p>
          <a:p>
            <a:endParaRPr lang="zh-CN" altLang="en-US" dirty="0"/>
          </a:p>
          <a:p>
            <a:r>
              <a:rPr lang="zh-CN" altLang="en-US" dirty="0"/>
              <a:t>大值可能导致某些函数的振荡</a:t>
            </a:r>
            <a:endParaRPr lang="en-US" altLang="zh-CN" dirty="0"/>
          </a:p>
          <a:p>
            <a:endParaRPr lang="zh-CN" altLang="en-US" dirty="0"/>
          </a:p>
          <a:p>
            <a:r>
              <a:rPr lang="zh-CN" altLang="en-US" dirty="0"/>
              <a:t>较小的</a:t>
            </a:r>
            <a:r>
              <a:rPr lang="en-US" altLang="x-none" dirty="0">
                <a:sym typeface="Symbol" charset="2"/>
              </a:rPr>
              <a:t></a:t>
            </a:r>
            <a:r>
              <a:rPr lang="zh-CN" altLang="en-US" dirty="0"/>
              <a:t>值将迫使更多的迭代以获得收敛</a:t>
            </a:r>
            <a:endParaRPr lang="en-US" altLang="zh-CN" dirty="0"/>
          </a:p>
          <a:p>
            <a:endParaRPr lang="zh-CN" altLang="en-US" dirty="0"/>
          </a:p>
          <a:p>
            <a:r>
              <a:rPr lang="zh-CN" altLang="en-US" dirty="0"/>
              <a:t>值需要通过多次试验选择（</a:t>
            </a:r>
            <a:r>
              <a:rPr lang="en-US" altLang="x-none" dirty="0">
                <a:sym typeface="Symbol" charset="2"/>
              </a:rPr>
              <a:t> </a:t>
            </a:r>
            <a:r>
              <a:rPr lang="zh-CN" altLang="en-US" dirty="0"/>
              <a:t>没有一个永远适用的值）。</a:t>
            </a:r>
            <a:endParaRPr lang="en-US" altLang="x-none" sz="2800" dirty="0">
              <a:sym typeface="Symbol" charset="2"/>
            </a:endParaRPr>
          </a:p>
        </p:txBody>
      </p:sp>
    </p:spTree>
    <p:extLst>
      <p:ext uri="{BB962C8B-B14F-4D97-AF65-F5344CB8AC3E}">
        <p14:creationId xmlns:p14="http://schemas.microsoft.com/office/powerpoint/2010/main" val="6609498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fld id="{748F1F2F-8460-1647-93D8-D7D89B6293C8}" type="slidenum">
              <a:rPr lang="en-US" altLang="x-none" sz="1400"/>
              <a:pPr eaLnBrk="1" hangingPunct="1"/>
              <a:t>62</a:t>
            </a:fld>
            <a:endParaRPr lang="en-US" altLang="x-none" sz="1400"/>
          </a:p>
        </p:txBody>
      </p:sp>
      <p:pic>
        <p:nvPicPr>
          <p:cNvPr id="26628" name="Picture 1026" descr="C:\cis488\fig17-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89" y="2057400"/>
            <a:ext cx="8866447"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457200" y="1143000"/>
            <a:ext cx="8229600" cy="10668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x-none" b="1" dirty="0">
                <a:solidFill>
                  <a:srgbClr val="0000FF"/>
                </a:solidFill>
                <a:latin typeface="Arial" charset="0"/>
                <a:ea typeface="Arial" charset="0"/>
                <a:cs typeface="Arial" charset="0"/>
              </a:rPr>
              <a:t>Effects of Learning Rate</a:t>
            </a:r>
          </a:p>
        </p:txBody>
      </p:sp>
    </p:spTree>
    <p:extLst>
      <p:ext uri="{BB962C8B-B14F-4D97-AF65-F5344CB8AC3E}">
        <p14:creationId xmlns:p14="http://schemas.microsoft.com/office/powerpoint/2010/main" val="1798824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457200" y="457200"/>
            <a:ext cx="8229600" cy="868363"/>
          </a:xfrm>
        </p:spPr>
        <p:txBody>
          <a:bodyPr/>
          <a:lstStyle/>
          <a:p>
            <a:r>
              <a:rPr lang="en-US" altLang="en-US" b="1" dirty="0">
                <a:solidFill>
                  <a:srgbClr val="0000FF"/>
                </a:solidFill>
                <a:latin typeface="Arial" panose="020B0604020202020204" pitchFamily="34" charset="0"/>
                <a:cs typeface="Arial" panose="020B0604020202020204" pitchFamily="34" charset="0"/>
              </a:rPr>
              <a:t>Generalization</a:t>
            </a:r>
          </a:p>
        </p:txBody>
      </p:sp>
      <p:sp>
        <p:nvSpPr>
          <p:cNvPr id="61443" name="Content Placeholder 2"/>
          <p:cNvSpPr>
            <a:spLocks noGrp="1"/>
          </p:cNvSpPr>
          <p:nvPr>
            <p:ph idx="1"/>
          </p:nvPr>
        </p:nvSpPr>
        <p:spPr>
          <a:xfrm>
            <a:off x="381000" y="5867400"/>
            <a:ext cx="8458200" cy="914400"/>
          </a:xfrm>
        </p:spPr>
        <p:txBody>
          <a:bodyPr>
            <a:normAutofit lnSpcReduction="10000"/>
          </a:bodyPr>
          <a:lstStyle/>
          <a:p>
            <a:pPr eaLnBrk="1" hangingPunct="1"/>
            <a:r>
              <a:rPr lang="en-US" altLang="en-US"/>
              <a:t>How well does a learned model generalize from the data it was trained on to a new test set?</a:t>
            </a:r>
          </a:p>
        </p:txBody>
      </p:sp>
      <p:pic>
        <p:nvPicPr>
          <p:cNvPr id="614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447800"/>
            <a:ext cx="42291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1447800"/>
            <a:ext cx="6096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TextBox 6"/>
          <p:cNvSpPr txBox="1">
            <a:spLocks noChangeArrowheads="1"/>
          </p:cNvSpPr>
          <p:nvPr/>
        </p:nvSpPr>
        <p:spPr bwMode="auto">
          <a:xfrm>
            <a:off x="1828800" y="5105400"/>
            <a:ext cx="2933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rgbClr val="000000"/>
                </a:solidFill>
              </a:rPr>
              <a:t>Training set (labels known)</a:t>
            </a:r>
          </a:p>
        </p:txBody>
      </p:sp>
      <p:sp>
        <p:nvSpPr>
          <p:cNvPr id="61447" name="TextBox 7"/>
          <p:cNvSpPr txBox="1">
            <a:spLocks noChangeArrowheads="1"/>
          </p:cNvSpPr>
          <p:nvPr/>
        </p:nvSpPr>
        <p:spPr bwMode="auto">
          <a:xfrm>
            <a:off x="5945188" y="5105400"/>
            <a:ext cx="26654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en-US" altLang="en-US" sz="1800">
                <a:solidFill>
                  <a:srgbClr val="000000"/>
                </a:solidFill>
              </a:rPr>
              <a:t>Test set (labels unknown)</a:t>
            </a:r>
          </a:p>
        </p:txBody>
      </p:sp>
    </p:spTree>
    <p:extLst>
      <p:ext uri="{BB962C8B-B14F-4D97-AF65-F5344CB8AC3E}">
        <p14:creationId xmlns:p14="http://schemas.microsoft.com/office/powerpoint/2010/main" val="4898148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4"/>
          <p:cNvSpPr>
            <a:spLocks noGrp="1"/>
          </p:cNvSpPr>
          <p:nvPr>
            <p:ph type="title"/>
          </p:nvPr>
        </p:nvSpPr>
        <p:spPr>
          <a:xfrm>
            <a:off x="762000" y="630237"/>
            <a:ext cx="8229600" cy="639763"/>
          </a:xfrm>
        </p:spPr>
        <p:txBody>
          <a:bodyPr>
            <a:noAutofit/>
          </a:bodyPr>
          <a:lstStyle/>
          <a:p>
            <a:pPr eaLnBrk="1" hangingPunct="1"/>
            <a:r>
              <a:rPr lang="en-US" altLang="en-US" b="1" dirty="0">
                <a:solidFill>
                  <a:srgbClr val="0000FF"/>
                </a:solidFill>
                <a:latin typeface="Arial" charset="0"/>
                <a:ea typeface="Arial" charset="0"/>
                <a:cs typeface="Arial" charset="0"/>
              </a:rPr>
              <a:t>Generalization</a:t>
            </a:r>
          </a:p>
        </p:txBody>
      </p:sp>
      <p:sp>
        <p:nvSpPr>
          <p:cNvPr id="13315" name="Content Placeholder 5"/>
          <p:cNvSpPr>
            <a:spLocks noGrp="1"/>
          </p:cNvSpPr>
          <p:nvPr>
            <p:ph idx="1"/>
          </p:nvPr>
        </p:nvSpPr>
        <p:spPr>
          <a:xfrm>
            <a:off x="381000" y="1295400"/>
            <a:ext cx="8305800" cy="5287963"/>
          </a:xfrm>
        </p:spPr>
        <p:txBody>
          <a:bodyPr>
            <a:normAutofit/>
          </a:bodyPr>
          <a:lstStyle/>
          <a:p>
            <a:pPr lvl="1" eaLnBrk="1" hangingPunct="1"/>
            <a:endParaRPr lang="en-US" altLang="en-US" sz="2400" dirty="0"/>
          </a:p>
          <a:p>
            <a:pPr eaLnBrk="1" hangingPunct="1"/>
            <a:r>
              <a:rPr lang="en-US" altLang="en-US" b="1" dirty="0" err="1"/>
              <a:t>Underfitting</a:t>
            </a:r>
            <a:r>
              <a:rPr lang="en-US" altLang="en-US" b="1" dirty="0"/>
              <a:t>:</a:t>
            </a:r>
            <a:r>
              <a:rPr lang="en-US" altLang="en-US" dirty="0"/>
              <a:t> model is too “simple” to represent all the relevant class characteristics</a:t>
            </a:r>
          </a:p>
          <a:p>
            <a:pPr lvl="1" eaLnBrk="1" hangingPunct="1"/>
            <a:r>
              <a:rPr lang="en-US" altLang="en-US" sz="2400" dirty="0"/>
              <a:t>High bias and low variance</a:t>
            </a:r>
          </a:p>
          <a:p>
            <a:pPr lvl="1" eaLnBrk="1" hangingPunct="1"/>
            <a:r>
              <a:rPr lang="en-US" altLang="en-US" sz="2400" dirty="0"/>
              <a:t>High training error and high test error</a:t>
            </a:r>
          </a:p>
          <a:p>
            <a:pPr lvl="1" eaLnBrk="1" hangingPunct="1"/>
            <a:endParaRPr lang="en-US" altLang="en-US" sz="2400" dirty="0"/>
          </a:p>
          <a:p>
            <a:pPr eaLnBrk="1" hangingPunct="1"/>
            <a:r>
              <a:rPr lang="en-US" altLang="en-US" b="1" dirty="0"/>
              <a:t>Overfitting:</a:t>
            </a:r>
            <a:r>
              <a:rPr lang="en-US" altLang="en-US" dirty="0"/>
              <a:t> model is too “complex” and fits irrelevant characteristics (noise) in the data</a:t>
            </a:r>
          </a:p>
          <a:p>
            <a:pPr lvl="1" eaLnBrk="1" hangingPunct="1"/>
            <a:r>
              <a:rPr lang="en-US" altLang="en-US" sz="2400" dirty="0"/>
              <a:t>Low bias and high variance</a:t>
            </a:r>
          </a:p>
          <a:p>
            <a:pPr lvl="1" eaLnBrk="1" hangingPunct="1"/>
            <a:r>
              <a:rPr lang="en-US" altLang="en-US" sz="2400" dirty="0"/>
              <a:t>Low training error and high test error</a:t>
            </a:r>
          </a:p>
        </p:txBody>
      </p:sp>
    </p:spTree>
    <p:extLst>
      <p:ext uri="{BB962C8B-B14F-4D97-AF65-F5344CB8AC3E}">
        <p14:creationId xmlns:p14="http://schemas.microsoft.com/office/powerpoint/2010/main" val="6777065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685800"/>
            <a:ext cx="6705600" cy="990600"/>
          </a:xfrm>
        </p:spPr>
        <p:txBody>
          <a:bodyPr>
            <a:normAutofit/>
          </a:bodyPr>
          <a:lstStyle/>
          <a:p>
            <a:r>
              <a:rPr lang="en-US" sz="4400" b="1" dirty="0" err="1">
                <a:solidFill>
                  <a:srgbClr val="0000FF"/>
                </a:solidFill>
                <a:latin typeface="Calibri"/>
                <a:cs typeface="Calibri"/>
              </a:rPr>
              <a:t>Underfitting</a:t>
            </a:r>
            <a:r>
              <a:rPr lang="en-US" sz="4400" b="1" dirty="0">
                <a:solidFill>
                  <a:srgbClr val="0000FF"/>
                </a:solidFill>
                <a:latin typeface="Calibri"/>
                <a:cs typeface="Calibri"/>
              </a:rPr>
              <a:t> and Overfitting</a:t>
            </a:r>
          </a:p>
        </p:txBody>
      </p:sp>
      <p:pic>
        <p:nvPicPr>
          <p:cNvPr id="3" name="Picture 2"/>
          <p:cNvPicPr>
            <a:picLocks noChangeAspect="1"/>
          </p:cNvPicPr>
          <p:nvPr/>
        </p:nvPicPr>
        <p:blipFill>
          <a:blip r:embed="rId3"/>
          <a:stretch>
            <a:fillRect/>
          </a:stretch>
        </p:blipFill>
        <p:spPr>
          <a:xfrm>
            <a:off x="0" y="1828800"/>
            <a:ext cx="9144000" cy="4456429"/>
          </a:xfrm>
          <a:prstGeom prst="rect">
            <a:avLst/>
          </a:prstGeom>
        </p:spPr>
      </p:pic>
    </p:spTree>
    <p:extLst>
      <p:ext uri="{BB962C8B-B14F-4D97-AF65-F5344CB8AC3E}">
        <p14:creationId xmlns:p14="http://schemas.microsoft.com/office/powerpoint/2010/main" val="7088166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838200"/>
            <a:ext cx="7315200" cy="990600"/>
          </a:xfrm>
        </p:spPr>
        <p:txBody>
          <a:bodyPr>
            <a:normAutofit fontScale="90000"/>
          </a:bodyPr>
          <a:lstStyle/>
          <a:p>
            <a:r>
              <a:rPr lang="en-US" sz="4400" b="1" dirty="0">
                <a:solidFill>
                  <a:srgbClr val="0000FF"/>
                </a:solidFill>
                <a:latin typeface="Arial" charset="0"/>
                <a:ea typeface="Arial" charset="0"/>
                <a:cs typeface="Arial" charset="0"/>
              </a:rPr>
              <a:t>Generalization and Capacity</a:t>
            </a:r>
          </a:p>
        </p:txBody>
      </p:sp>
      <p:pic>
        <p:nvPicPr>
          <p:cNvPr id="3" name="Picture 2"/>
          <p:cNvPicPr>
            <a:picLocks noChangeAspect="1"/>
          </p:cNvPicPr>
          <p:nvPr/>
        </p:nvPicPr>
        <p:blipFill>
          <a:blip r:embed="rId3"/>
          <a:stretch>
            <a:fillRect/>
          </a:stretch>
        </p:blipFill>
        <p:spPr>
          <a:xfrm>
            <a:off x="0" y="2057400"/>
            <a:ext cx="9144000" cy="4474099"/>
          </a:xfrm>
          <a:prstGeom prst="rect">
            <a:avLst/>
          </a:prstGeom>
        </p:spPr>
      </p:pic>
    </p:spTree>
    <p:extLst>
      <p:ext uri="{BB962C8B-B14F-4D97-AF65-F5344CB8AC3E}">
        <p14:creationId xmlns:p14="http://schemas.microsoft.com/office/powerpoint/2010/main" val="24965605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04800" y="635000"/>
            <a:ext cx="8793162" cy="752475"/>
          </a:xfrm>
        </p:spPr>
        <p:txBody>
          <a:bodyPr/>
          <a:lstStyle/>
          <a:p>
            <a:r>
              <a:rPr lang="en-GB" altLang="en-US" b="1">
                <a:solidFill>
                  <a:srgbClr val="0000FF"/>
                </a:solidFill>
                <a:latin typeface="Arial" charset="0"/>
                <a:ea typeface="Arial" charset="0"/>
                <a:cs typeface="Arial" charset="0"/>
              </a:rPr>
              <a:t>Decision </a:t>
            </a:r>
            <a:r>
              <a:rPr lang="en-GB" altLang="en-US" b="1" dirty="0">
                <a:solidFill>
                  <a:srgbClr val="0000FF"/>
                </a:solidFill>
                <a:latin typeface="Arial" charset="0"/>
                <a:ea typeface="Arial" charset="0"/>
                <a:cs typeface="Arial" charset="0"/>
              </a:rPr>
              <a:t>boundary perspective…</a:t>
            </a:r>
          </a:p>
        </p:txBody>
      </p:sp>
      <p:sp>
        <p:nvSpPr>
          <p:cNvPr id="5" name="Oval 4"/>
          <p:cNvSpPr/>
          <p:nvPr/>
        </p:nvSpPr>
        <p:spPr>
          <a:xfrm>
            <a:off x="4664075" y="50800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2835275" y="2971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2676525" y="36941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3140075" y="32766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2992438" y="41402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3444875" y="35814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2468563" y="43449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1960563" y="34909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3713163" y="26368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1884363" y="47212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1798638" y="41211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4576763" y="24939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5070475" y="2809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4911725" y="35306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5375275" y="3114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5227638" y="3978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5680075" y="34194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4703763" y="41814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4195763" y="33274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4084638" y="2819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3444875" y="4672013"/>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3870325" y="42656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4237038" y="4852988"/>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4079875" y="24130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4779963" y="31051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1" name="Freeform 30"/>
          <p:cNvSpPr/>
          <p:nvPr/>
        </p:nvSpPr>
        <p:spPr>
          <a:xfrm>
            <a:off x="985838" y="2443163"/>
            <a:ext cx="6726237" cy="2178050"/>
          </a:xfrm>
          <a:custGeom>
            <a:avLst/>
            <a:gdLst>
              <a:gd name="connsiteX0" fmla="*/ 0 w 5733402"/>
              <a:gd name="connsiteY0" fmla="*/ 812800 h 1229760"/>
              <a:gd name="connsiteX1" fmla="*/ 30480 w 5733402"/>
              <a:gd name="connsiteY1" fmla="*/ 721360 h 1229760"/>
              <a:gd name="connsiteX2" fmla="*/ 264160 w 5733402"/>
              <a:gd name="connsiteY2" fmla="*/ 731520 h 1229760"/>
              <a:gd name="connsiteX3" fmla="*/ 284480 w 5733402"/>
              <a:gd name="connsiteY3" fmla="*/ 762000 h 1229760"/>
              <a:gd name="connsiteX4" fmla="*/ 314960 w 5733402"/>
              <a:gd name="connsiteY4" fmla="*/ 792480 h 1229760"/>
              <a:gd name="connsiteX5" fmla="*/ 335280 w 5733402"/>
              <a:gd name="connsiteY5" fmla="*/ 822960 h 1229760"/>
              <a:gd name="connsiteX6" fmla="*/ 365760 w 5733402"/>
              <a:gd name="connsiteY6" fmla="*/ 863600 h 1229760"/>
              <a:gd name="connsiteX7" fmla="*/ 396240 w 5733402"/>
              <a:gd name="connsiteY7" fmla="*/ 985520 h 1229760"/>
              <a:gd name="connsiteX8" fmla="*/ 406400 w 5733402"/>
              <a:gd name="connsiteY8" fmla="*/ 1016000 h 1229760"/>
              <a:gd name="connsiteX9" fmla="*/ 416560 w 5733402"/>
              <a:gd name="connsiteY9" fmla="*/ 1076960 h 1229760"/>
              <a:gd name="connsiteX10" fmla="*/ 447040 w 5733402"/>
              <a:gd name="connsiteY10" fmla="*/ 1158240 h 1229760"/>
              <a:gd name="connsiteX11" fmla="*/ 467360 w 5733402"/>
              <a:gd name="connsiteY11" fmla="*/ 1188720 h 1229760"/>
              <a:gd name="connsiteX12" fmla="*/ 477520 w 5733402"/>
              <a:gd name="connsiteY12" fmla="*/ 1219200 h 1229760"/>
              <a:gd name="connsiteX13" fmla="*/ 528320 w 5733402"/>
              <a:gd name="connsiteY13" fmla="*/ 1229360 h 1229760"/>
              <a:gd name="connsiteX14" fmla="*/ 1158240 w 5733402"/>
              <a:gd name="connsiteY14" fmla="*/ 1168400 h 1229760"/>
              <a:gd name="connsiteX15" fmla="*/ 1402080 w 5733402"/>
              <a:gd name="connsiteY15" fmla="*/ 1117600 h 1229760"/>
              <a:gd name="connsiteX16" fmla="*/ 1493520 w 5733402"/>
              <a:gd name="connsiteY16" fmla="*/ 1097280 h 1229760"/>
              <a:gd name="connsiteX17" fmla="*/ 1554480 w 5733402"/>
              <a:gd name="connsiteY17" fmla="*/ 1076960 h 1229760"/>
              <a:gd name="connsiteX18" fmla="*/ 1554480 w 5733402"/>
              <a:gd name="connsiteY18" fmla="*/ 904240 h 1229760"/>
              <a:gd name="connsiteX19" fmla="*/ 1595120 w 5733402"/>
              <a:gd name="connsiteY19" fmla="*/ 853440 h 1229760"/>
              <a:gd name="connsiteX20" fmla="*/ 1737360 w 5733402"/>
              <a:gd name="connsiteY20" fmla="*/ 833120 h 1229760"/>
              <a:gd name="connsiteX21" fmla="*/ 1981200 w 5733402"/>
              <a:gd name="connsiteY21" fmla="*/ 772160 h 1229760"/>
              <a:gd name="connsiteX22" fmla="*/ 2306320 w 5733402"/>
              <a:gd name="connsiteY22" fmla="*/ 741680 h 1229760"/>
              <a:gd name="connsiteX23" fmla="*/ 2763520 w 5733402"/>
              <a:gd name="connsiteY23" fmla="*/ 660400 h 1229760"/>
              <a:gd name="connsiteX24" fmla="*/ 2915920 w 5733402"/>
              <a:gd name="connsiteY24" fmla="*/ 650240 h 1229760"/>
              <a:gd name="connsiteX25" fmla="*/ 3027680 w 5733402"/>
              <a:gd name="connsiteY25" fmla="*/ 640080 h 1229760"/>
              <a:gd name="connsiteX26" fmla="*/ 3169920 w 5733402"/>
              <a:gd name="connsiteY26" fmla="*/ 629920 h 1229760"/>
              <a:gd name="connsiteX27" fmla="*/ 3098800 w 5733402"/>
              <a:gd name="connsiteY27" fmla="*/ 619760 h 1229760"/>
              <a:gd name="connsiteX28" fmla="*/ 3088640 w 5733402"/>
              <a:gd name="connsiteY28" fmla="*/ 538480 h 1229760"/>
              <a:gd name="connsiteX29" fmla="*/ 3048000 w 5733402"/>
              <a:gd name="connsiteY29" fmla="*/ 487680 h 1229760"/>
              <a:gd name="connsiteX30" fmla="*/ 3007360 w 5733402"/>
              <a:gd name="connsiteY30" fmla="*/ 457200 h 1229760"/>
              <a:gd name="connsiteX31" fmla="*/ 2946400 w 5733402"/>
              <a:gd name="connsiteY31" fmla="*/ 406400 h 1229760"/>
              <a:gd name="connsiteX32" fmla="*/ 2915920 w 5733402"/>
              <a:gd name="connsiteY32" fmla="*/ 396240 h 1229760"/>
              <a:gd name="connsiteX33" fmla="*/ 2885440 w 5733402"/>
              <a:gd name="connsiteY33" fmla="*/ 375920 h 1229760"/>
              <a:gd name="connsiteX34" fmla="*/ 2794000 w 5733402"/>
              <a:gd name="connsiteY34" fmla="*/ 355600 h 1229760"/>
              <a:gd name="connsiteX35" fmla="*/ 2834640 w 5733402"/>
              <a:gd name="connsiteY35" fmla="*/ 365760 h 1229760"/>
              <a:gd name="connsiteX36" fmla="*/ 3129280 w 5733402"/>
              <a:gd name="connsiteY36" fmla="*/ 355600 h 1229760"/>
              <a:gd name="connsiteX37" fmla="*/ 3149600 w 5733402"/>
              <a:gd name="connsiteY37" fmla="*/ 294640 h 1229760"/>
              <a:gd name="connsiteX38" fmla="*/ 3312160 w 5733402"/>
              <a:gd name="connsiteY38" fmla="*/ 243840 h 1229760"/>
              <a:gd name="connsiteX39" fmla="*/ 3515360 w 5733402"/>
              <a:gd name="connsiteY39" fmla="*/ 172720 h 1229760"/>
              <a:gd name="connsiteX40" fmla="*/ 4358640 w 5733402"/>
              <a:gd name="connsiteY40" fmla="*/ 20320 h 1229760"/>
              <a:gd name="connsiteX41" fmla="*/ 4612640 w 5733402"/>
              <a:gd name="connsiteY41" fmla="*/ 0 h 1229760"/>
              <a:gd name="connsiteX42" fmla="*/ 4693920 w 5733402"/>
              <a:gd name="connsiteY42" fmla="*/ 20320 h 1229760"/>
              <a:gd name="connsiteX43" fmla="*/ 4704080 w 5733402"/>
              <a:gd name="connsiteY43" fmla="*/ 60960 h 1229760"/>
              <a:gd name="connsiteX44" fmla="*/ 4724400 w 5733402"/>
              <a:gd name="connsiteY44" fmla="*/ 132080 h 1229760"/>
              <a:gd name="connsiteX45" fmla="*/ 4673600 w 5733402"/>
              <a:gd name="connsiteY45" fmla="*/ 375920 h 1229760"/>
              <a:gd name="connsiteX46" fmla="*/ 4632960 w 5733402"/>
              <a:gd name="connsiteY46" fmla="*/ 426720 h 1229760"/>
              <a:gd name="connsiteX47" fmla="*/ 4622800 w 5733402"/>
              <a:gd name="connsiteY47" fmla="*/ 457200 h 1229760"/>
              <a:gd name="connsiteX48" fmla="*/ 4592320 w 5733402"/>
              <a:gd name="connsiteY48" fmla="*/ 477520 h 1229760"/>
              <a:gd name="connsiteX49" fmla="*/ 4602480 w 5733402"/>
              <a:gd name="connsiteY49" fmla="*/ 528320 h 1229760"/>
              <a:gd name="connsiteX50" fmla="*/ 4622800 w 5733402"/>
              <a:gd name="connsiteY50" fmla="*/ 599440 h 1229760"/>
              <a:gd name="connsiteX51" fmla="*/ 4643120 w 5733402"/>
              <a:gd name="connsiteY51" fmla="*/ 1076960 h 1229760"/>
              <a:gd name="connsiteX52" fmla="*/ 4663440 w 5733402"/>
              <a:gd name="connsiteY52" fmla="*/ 1137920 h 1229760"/>
              <a:gd name="connsiteX53" fmla="*/ 4724400 w 5733402"/>
              <a:gd name="connsiteY53" fmla="*/ 1148080 h 1229760"/>
              <a:gd name="connsiteX54" fmla="*/ 4836160 w 5733402"/>
              <a:gd name="connsiteY54" fmla="*/ 1188720 h 1229760"/>
              <a:gd name="connsiteX55" fmla="*/ 5577840 w 5733402"/>
              <a:gd name="connsiteY55" fmla="*/ 1209040 h 1229760"/>
              <a:gd name="connsiteX56" fmla="*/ 5730240 w 5733402"/>
              <a:gd name="connsiteY56" fmla="*/ 1229360 h 1229760"/>
              <a:gd name="connsiteX57" fmla="*/ 5689600 w 5733402"/>
              <a:gd name="connsiteY57" fmla="*/ 1209040 h 1229760"/>
              <a:gd name="connsiteX58" fmla="*/ 5608320 w 5733402"/>
              <a:gd name="connsiteY58" fmla="*/ 1178560 h 122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3402" h="1229760">
                <a:moveTo>
                  <a:pt x="0" y="812800"/>
                </a:moveTo>
                <a:cubicBezTo>
                  <a:pt x="10160" y="782320"/>
                  <a:pt x="-228" y="730809"/>
                  <a:pt x="30480" y="721360"/>
                </a:cubicBezTo>
                <a:cubicBezTo>
                  <a:pt x="104999" y="698431"/>
                  <a:pt x="187172" y="719202"/>
                  <a:pt x="264160" y="731520"/>
                </a:cubicBezTo>
                <a:cubicBezTo>
                  <a:pt x="276217" y="733449"/>
                  <a:pt x="276663" y="752619"/>
                  <a:pt x="284480" y="762000"/>
                </a:cubicBezTo>
                <a:cubicBezTo>
                  <a:pt x="293678" y="773038"/>
                  <a:pt x="305762" y="781442"/>
                  <a:pt x="314960" y="792480"/>
                </a:cubicBezTo>
                <a:cubicBezTo>
                  <a:pt x="322777" y="801861"/>
                  <a:pt x="328183" y="813024"/>
                  <a:pt x="335280" y="822960"/>
                </a:cubicBezTo>
                <a:cubicBezTo>
                  <a:pt x="345122" y="836739"/>
                  <a:pt x="355600" y="850053"/>
                  <a:pt x="365760" y="863600"/>
                </a:cubicBezTo>
                <a:cubicBezTo>
                  <a:pt x="379000" y="929799"/>
                  <a:pt x="373682" y="910328"/>
                  <a:pt x="396240" y="985520"/>
                </a:cubicBezTo>
                <a:cubicBezTo>
                  <a:pt x="399317" y="995778"/>
                  <a:pt x="404077" y="1005545"/>
                  <a:pt x="406400" y="1016000"/>
                </a:cubicBezTo>
                <a:cubicBezTo>
                  <a:pt x="410869" y="1036110"/>
                  <a:pt x="412091" y="1056850"/>
                  <a:pt x="416560" y="1076960"/>
                </a:cubicBezTo>
                <a:cubicBezTo>
                  <a:pt x="420077" y="1092788"/>
                  <a:pt x="443876" y="1151912"/>
                  <a:pt x="447040" y="1158240"/>
                </a:cubicBezTo>
                <a:cubicBezTo>
                  <a:pt x="452501" y="1169162"/>
                  <a:pt x="461899" y="1177798"/>
                  <a:pt x="467360" y="1188720"/>
                </a:cubicBezTo>
                <a:cubicBezTo>
                  <a:pt x="472149" y="1198299"/>
                  <a:pt x="468609" y="1213259"/>
                  <a:pt x="477520" y="1219200"/>
                </a:cubicBezTo>
                <a:cubicBezTo>
                  <a:pt x="491888" y="1228779"/>
                  <a:pt x="511387" y="1225973"/>
                  <a:pt x="528320" y="1229360"/>
                </a:cubicBezTo>
                <a:cubicBezTo>
                  <a:pt x="950272" y="1204539"/>
                  <a:pt x="775446" y="1224419"/>
                  <a:pt x="1158240" y="1168400"/>
                </a:cubicBezTo>
                <a:cubicBezTo>
                  <a:pt x="1355296" y="1139563"/>
                  <a:pt x="1224103" y="1162094"/>
                  <a:pt x="1402080" y="1117600"/>
                </a:cubicBezTo>
                <a:cubicBezTo>
                  <a:pt x="1432371" y="1110027"/>
                  <a:pt x="1463351" y="1105325"/>
                  <a:pt x="1493520" y="1097280"/>
                </a:cubicBezTo>
                <a:cubicBezTo>
                  <a:pt x="1514216" y="1091761"/>
                  <a:pt x="1554480" y="1076960"/>
                  <a:pt x="1554480" y="1076960"/>
                </a:cubicBezTo>
                <a:cubicBezTo>
                  <a:pt x="1541349" y="1011303"/>
                  <a:pt x="1531016" y="984018"/>
                  <a:pt x="1554480" y="904240"/>
                </a:cubicBezTo>
                <a:cubicBezTo>
                  <a:pt x="1560599" y="883436"/>
                  <a:pt x="1574909" y="861300"/>
                  <a:pt x="1595120" y="853440"/>
                </a:cubicBezTo>
                <a:cubicBezTo>
                  <a:pt x="1639758" y="836081"/>
                  <a:pt x="1690493" y="842987"/>
                  <a:pt x="1737360" y="833120"/>
                </a:cubicBezTo>
                <a:cubicBezTo>
                  <a:pt x="1819344" y="815860"/>
                  <a:pt x="1898480" y="785454"/>
                  <a:pt x="1981200" y="772160"/>
                </a:cubicBezTo>
                <a:cubicBezTo>
                  <a:pt x="2088669" y="754888"/>
                  <a:pt x="2198565" y="757074"/>
                  <a:pt x="2306320" y="741680"/>
                </a:cubicBezTo>
                <a:cubicBezTo>
                  <a:pt x="2459554" y="719789"/>
                  <a:pt x="2609073" y="670696"/>
                  <a:pt x="2763520" y="660400"/>
                </a:cubicBezTo>
                <a:lnTo>
                  <a:pt x="2915920" y="650240"/>
                </a:lnTo>
                <a:cubicBezTo>
                  <a:pt x="2953217" y="647371"/>
                  <a:pt x="2990392" y="643063"/>
                  <a:pt x="3027680" y="640080"/>
                </a:cubicBezTo>
                <a:lnTo>
                  <a:pt x="3169920" y="629920"/>
                </a:lnTo>
                <a:lnTo>
                  <a:pt x="3098800" y="619760"/>
                </a:lnTo>
                <a:cubicBezTo>
                  <a:pt x="3080660" y="599353"/>
                  <a:pt x="3098442" y="563964"/>
                  <a:pt x="3088640" y="538480"/>
                </a:cubicBezTo>
                <a:cubicBezTo>
                  <a:pt x="3080855" y="518240"/>
                  <a:pt x="3063334" y="503014"/>
                  <a:pt x="3048000" y="487680"/>
                </a:cubicBezTo>
                <a:cubicBezTo>
                  <a:pt x="3036026" y="475706"/>
                  <a:pt x="3020217" y="468220"/>
                  <a:pt x="3007360" y="457200"/>
                </a:cubicBezTo>
                <a:cubicBezTo>
                  <a:pt x="2975902" y="430236"/>
                  <a:pt x="2982328" y="424364"/>
                  <a:pt x="2946400" y="406400"/>
                </a:cubicBezTo>
                <a:cubicBezTo>
                  <a:pt x="2936821" y="401611"/>
                  <a:pt x="2925499" y="401029"/>
                  <a:pt x="2915920" y="396240"/>
                </a:cubicBezTo>
                <a:cubicBezTo>
                  <a:pt x="2904998" y="390779"/>
                  <a:pt x="2896362" y="381381"/>
                  <a:pt x="2885440" y="375920"/>
                </a:cubicBezTo>
                <a:cubicBezTo>
                  <a:pt x="2864486" y="365443"/>
                  <a:pt x="2809609" y="355600"/>
                  <a:pt x="2794000" y="355600"/>
                </a:cubicBezTo>
                <a:cubicBezTo>
                  <a:pt x="2780036" y="355600"/>
                  <a:pt x="2821093" y="362373"/>
                  <a:pt x="2834640" y="365760"/>
                </a:cubicBezTo>
                <a:cubicBezTo>
                  <a:pt x="2932853" y="362373"/>
                  <a:pt x="3033422" y="377245"/>
                  <a:pt x="3129280" y="355600"/>
                </a:cubicBezTo>
                <a:cubicBezTo>
                  <a:pt x="3150173" y="350882"/>
                  <a:pt x="3131323" y="305809"/>
                  <a:pt x="3149600" y="294640"/>
                </a:cubicBezTo>
                <a:cubicBezTo>
                  <a:pt x="3198042" y="265037"/>
                  <a:pt x="3258576" y="262594"/>
                  <a:pt x="3312160" y="243840"/>
                </a:cubicBezTo>
                <a:cubicBezTo>
                  <a:pt x="3379893" y="220133"/>
                  <a:pt x="3445815" y="190422"/>
                  <a:pt x="3515360" y="172720"/>
                </a:cubicBezTo>
                <a:cubicBezTo>
                  <a:pt x="3645463" y="139603"/>
                  <a:pt x="4279474" y="25598"/>
                  <a:pt x="4358640" y="20320"/>
                </a:cubicBezTo>
                <a:cubicBezTo>
                  <a:pt x="4545000" y="7896"/>
                  <a:pt x="4460380" y="15226"/>
                  <a:pt x="4612640" y="0"/>
                </a:cubicBezTo>
                <a:cubicBezTo>
                  <a:pt x="4639733" y="6773"/>
                  <a:pt x="4670683" y="4829"/>
                  <a:pt x="4693920" y="20320"/>
                </a:cubicBezTo>
                <a:cubicBezTo>
                  <a:pt x="4705538" y="28066"/>
                  <a:pt x="4700244" y="47534"/>
                  <a:pt x="4704080" y="60960"/>
                </a:cubicBezTo>
                <a:cubicBezTo>
                  <a:pt x="4733231" y="162990"/>
                  <a:pt x="4692638" y="5033"/>
                  <a:pt x="4724400" y="132080"/>
                </a:cubicBezTo>
                <a:cubicBezTo>
                  <a:pt x="4710591" y="256360"/>
                  <a:pt x="4728169" y="290169"/>
                  <a:pt x="4673600" y="375920"/>
                </a:cubicBezTo>
                <a:cubicBezTo>
                  <a:pt x="4661958" y="394215"/>
                  <a:pt x="4646507" y="409787"/>
                  <a:pt x="4632960" y="426720"/>
                </a:cubicBezTo>
                <a:cubicBezTo>
                  <a:pt x="4629573" y="436880"/>
                  <a:pt x="4629490" y="448837"/>
                  <a:pt x="4622800" y="457200"/>
                </a:cubicBezTo>
                <a:cubicBezTo>
                  <a:pt x="4615172" y="466735"/>
                  <a:pt x="4595675" y="465779"/>
                  <a:pt x="4592320" y="477520"/>
                </a:cubicBezTo>
                <a:cubicBezTo>
                  <a:pt x="4587576" y="494124"/>
                  <a:pt x="4598734" y="511463"/>
                  <a:pt x="4602480" y="528320"/>
                </a:cubicBezTo>
                <a:cubicBezTo>
                  <a:pt x="4610985" y="566592"/>
                  <a:pt x="4611486" y="565498"/>
                  <a:pt x="4622800" y="599440"/>
                </a:cubicBezTo>
                <a:cubicBezTo>
                  <a:pt x="4629573" y="758613"/>
                  <a:pt x="4631130" y="918094"/>
                  <a:pt x="4643120" y="1076960"/>
                </a:cubicBezTo>
                <a:cubicBezTo>
                  <a:pt x="4644732" y="1098318"/>
                  <a:pt x="4647320" y="1123815"/>
                  <a:pt x="4663440" y="1137920"/>
                </a:cubicBezTo>
                <a:cubicBezTo>
                  <a:pt x="4678943" y="1151485"/>
                  <a:pt x="4704080" y="1144693"/>
                  <a:pt x="4724400" y="1148080"/>
                </a:cubicBezTo>
                <a:cubicBezTo>
                  <a:pt x="4747489" y="1157316"/>
                  <a:pt x="4813799" y="1184993"/>
                  <a:pt x="4836160" y="1188720"/>
                </a:cubicBezTo>
                <a:cubicBezTo>
                  <a:pt x="5120964" y="1236187"/>
                  <a:pt x="4876522" y="1198573"/>
                  <a:pt x="5577840" y="1209040"/>
                </a:cubicBezTo>
                <a:cubicBezTo>
                  <a:pt x="5605265" y="1213611"/>
                  <a:pt x="5713283" y="1232751"/>
                  <a:pt x="5730240" y="1229360"/>
                </a:cubicBezTo>
                <a:cubicBezTo>
                  <a:pt x="5745092" y="1226390"/>
                  <a:pt x="5703581" y="1214865"/>
                  <a:pt x="5689600" y="1209040"/>
                </a:cubicBezTo>
                <a:cubicBezTo>
                  <a:pt x="5662890" y="1197911"/>
                  <a:pt x="5608320" y="1178560"/>
                  <a:pt x="5608320" y="11785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H="1" flipV="1">
            <a:off x="7285038" y="4181475"/>
            <a:ext cx="20637" cy="347663"/>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H="1" flipV="1">
            <a:off x="7315200" y="4610100"/>
            <a:ext cx="20638" cy="346075"/>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3583" name="TextBox 34"/>
          <p:cNvSpPr txBox="1">
            <a:spLocks noChangeArrowheads="1"/>
          </p:cNvSpPr>
          <p:nvPr/>
        </p:nvSpPr>
        <p:spPr bwMode="auto">
          <a:xfrm>
            <a:off x="381000" y="1570038"/>
            <a:ext cx="317817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Initial random weights</a:t>
            </a:r>
          </a:p>
        </p:txBody>
      </p:sp>
    </p:spTree>
    <p:extLst>
      <p:ext uri="{BB962C8B-B14F-4D97-AF65-F5344CB8AC3E}">
        <p14:creationId xmlns:p14="http://schemas.microsoft.com/office/powerpoint/2010/main" val="37505933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664075" y="50800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2835275" y="2971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2676525" y="36941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3140075" y="3276600"/>
            <a:ext cx="314325" cy="4064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2992438" y="41402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3444875" y="35814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2468563" y="43449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1960563" y="34909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3713163" y="26368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1884363" y="47212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1798638" y="41211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4576763" y="24939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5070475" y="2809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4911725" y="35306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5375275" y="3114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5227638" y="3978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5680075" y="34194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4703763" y="41814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4195763" y="33274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4084638" y="2819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3444875" y="4672013"/>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3870325" y="42656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4237038" y="4852988"/>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4079875" y="24130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4779963" y="31051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V="1">
            <a:off x="7488238" y="4548188"/>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 idx="112"/>
          </p:cNvCxnSpPr>
          <p:nvPr/>
        </p:nvCxnSpPr>
        <p:spPr>
          <a:xfrm flipH="1">
            <a:off x="7366000" y="48720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4606" name="TextBox 34"/>
          <p:cNvSpPr txBox="1">
            <a:spLocks noChangeArrowheads="1"/>
          </p:cNvSpPr>
          <p:nvPr/>
        </p:nvSpPr>
        <p:spPr bwMode="auto">
          <a:xfrm>
            <a:off x="381000" y="15700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Present a training instance / adjust the weights</a:t>
            </a:r>
          </a:p>
        </p:txBody>
      </p:sp>
      <p:sp>
        <p:nvSpPr>
          <p:cNvPr id="3" name="Freeform 2"/>
          <p:cNvSpPr/>
          <p:nvPr/>
        </p:nvSpPr>
        <p:spPr>
          <a:xfrm>
            <a:off x="985838" y="2555875"/>
            <a:ext cx="6726237" cy="2498725"/>
          </a:xfrm>
          <a:custGeom>
            <a:avLst/>
            <a:gdLst>
              <a:gd name="connsiteX0" fmla="*/ 0 w 6725920"/>
              <a:gd name="connsiteY0" fmla="*/ 1290320 h 2499360"/>
              <a:gd name="connsiteX1" fmla="*/ 91440 w 6725920"/>
              <a:gd name="connsiteY1" fmla="*/ 1280160 h 2499360"/>
              <a:gd name="connsiteX2" fmla="*/ 121920 w 6725920"/>
              <a:gd name="connsiteY2" fmla="*/ 1249680 h 2499360"/>
              <a:gd name="connsiteX3" fmla="*/ 213360 w 6725920"/>
              <a:gd name="connsiteY3" fmla="*/ 1198880 h 2499360"/>
              <a:gd name="connsiteX4" fmla="*/ 345440 w 6725920"/>
              <a:gd name="connsiteY4" fmla="*/ 1209040 h 2499360"/>
              <a:gd name="connsiteX5" fmla="*/ 447040 w 6725920"/>
              <a:gd name="connsiteY5" fmla="*/ 1229360 h 2499360"/>
              <a:gd name="connsiteX6" fmla="*/ 477520 w 6725920"/>
              <a:gd name="connsiteY6" fmla="*/ 1249680 h 2499360"/>
              <a:gd name="connsiteX7" fmla="*/ 508000 w 6725920"/>
              <a:gd name="connsiteY7" fmla="*/ 1351280 h 2499360"/>
              <a:gd name="connsiteX8" fmla="*/ 518160 w 6725920"/>
              <a:gd name="connsiteY8" fmla="*/ 1391920 h 2499360"/>
              <a:gd name="connsiteX9" fmla="*/ 558800 w 6725920"/>
              <a:gd name="connsiteY9" fmla="*/ 1452880 h 2499360"/>
              <a:gd name="connsiteX10" fmla="*/ 680720 w 6725920"/>
              <a:gd name="connsiteY10" fmla="*/ 1463040 h 2499360"/>
              <a:gd name="connsiteX11" fmla="*/ 711200 w 6725920"/>
              <a:gd name="connsiteY11" fmla="*/ 1483360 h 2499360"/>
              <a:gd name="connsiteX12" fmla="*/ 772160 w 6725920"/>
              <a:gd name="connsiteY12" fmla="*/ 1513840 h 2499360"/>
              <a:gd name="connsiteX13" fmla="*/ 833120 w 6725920"/>
              <a:gd name="connsiteY13" fmla="*/ 1584960 h 2499360"/>
              <a:gd name="connsiteX14" fmla="*/ 843280 w 6725920"/>
              <a:gd name="connsiteY14" fmla="*/ 1615440 h 2499360"/>
              <a:gd name="connsiteX15" fmla="*/ 863600 w 6725920"/>
              <a:gd name="connsiteY15" fmla="*/ 1645920 h 2499360"/>
              <a:gd name="connsiteX16" fmla="*/ 843280 w 6725920"/>
              <a:gd name="connsiteY16" fmla="*/ 1737360 h 2499360"/>
              <a:gd name="connsiteX17" fmla="*/ 853440 w 6725920"/>
              <a:gd name="connsiteY17" fmla="*/ 1818640 h 2499360"/>
              <a:gd name="connsiteX18" fmla="*/ 1615440 w 6725920"/>
              <a:gd name="connsiteY18" fmla="*/ 1818640 h 2499360"/>
              <a:gd name="connsiteX19" fmla="*/ 1625600 w 6725920"/>
              <a:gd name="connsiteY19" fmla="*/ 1788160 h 2499360"/>
              <a:gd name="connsiteX20" fmla="*/ 1666240 w 6725920"/>
              <a:gd name="connsiteY20" fmla="*/ 1778000 h 2499360"/>
              <a:gd name="connsiteX21" fmla="*/ 1727200 w 6725920"/>
              <a:gd name="connsiteY21" fmla="*/ 1747520 h 2499360"/>
              <a:gd name="connsiteX22" fmla="*/ 1747520 w 6725920"/>
              <a:gd name="connsiteY22" fmla="*/ 1686560 h 2499360"/>
              <a:gd name="connsiteX23" fmla="*/ 1778000 w 6725920"/>
              <a:gd name="connsiteY23" fmla="*/ 1625600 h 2499360"/>
              <a:gd name="connsiteX24" fmla="*/ 1808480 w 6725920"/>
              <a:gd name="connsiteY24" fmla="*/ 1595120 h 2499360"/>
              <a:gd name="connsiteX25" fmla="*/ 1828800 w 6725920"/>
              <a:gd name="connsiteY25" fmla="*/ 1554480 h 2499360"/>
              <a:gd name="connsiteX26" fmla="*/ 1940560 w 6725920"/>
              <a:gd name="connsiteY26" fmla="*/ 1493520 h 2499360"/>
              <a:gd name="connsiteX27" fmla="*/ 1981200 w 6725920"/>
              <a:gd name="connsiteY27" fmla="*/ 1463040 h 2499360"/>
              <a:gd name="connsiteX28" fmla="*/ 2062480 w 6725920"/>
              <a:gd name="connsiteY28" fmla="*/ 1412240 h 2499360"/>
              <a:gd name="connsiteX29" fmla="*/ 2113280 w 6725920"/>
              <a:gd name="connsiteY29" fmla="*/ 1381760 h 2499360"/>
              <a:gd name="connsiteX30" fmla="*/ 2174240 w 6725920"/>
              <a:gd name="connsiteY30" fmla="*/ 1330960 h 2499360"/>
              <a:gd name="connsiteX31" fmla="*/ 2184400 w 6725920"/>
              <a:gd name="connsiteY31" fmla="*/ 1300480 h 2499360"/>
              <a:gd name="connsiteX32" fmla="*/ 2214880 w 6725920"/>
              <a:gd name="connsiteY32" fmla="*/ 1290320 h 2499360"/>
              <a:gd name="connsiteX33" fmla="*/ 2184400 w 6725920"/>
              <a:gd name="connsiteY33" fmla="*/ 1320800 h 2499360"/>
              <a:gd name="connsiteX34" fmla="*/ 2113280 w 6725920"/>
              <a:gd name="connsiteY34" fmla="*/ 1300480 h 2499360"/>
              <a:gd name="connsiteX35" fmla="*/ 2092960 w 6725920"/>
              <a:gd name="connsiteY35" fmla="*/ 1270000 h 2499360"/>
              <a:gd name="connsiteX36" fmla="*/ 2103120 w 6725920"/>
              <a:gd name="connsiteY36" fmla="*/ 1016000 h 2499360"/>
              <a:gd name="connsiteX37" fmla="*/ 2133600 w 6725920"/>
              <a:gd name="connsiteY37" fmla="*/ 985520 h 2499360"/>
              <a:gd name="connsiteX38" fmla="*/ 2204720 w 6725920"/>
              <a:gd name="connsiteY38" fmla="*/ 965200 h 2499360"/>
              <a:gd name="connsiteX39" fmla="*/ 2397760 w 6725920"/>
              <a:gd name="connsiteY39" fmla="*/ 955040 h 2499360"/>
              <a:gd name="connsiteX40" fmla="*/ 2570480 w 6725920"/>
              <a:gd name="connsiteY40" fmla="*/ 934720 h 2499360"/>
              <a:gd name="connsiteX41" fmla="*/ 2631440 w 6725920"/>
              <a:gd name="connsiteY41" fmla="*/ 904240 h 2499360"/>
              <a:gd name="connsiteX42" fmla="*/ 2682240 w 6725920"/>
              <a:gd name="connsiteY42" fmla="*/ 894080 h 2499360"/>
              <a:gd name="connsiteX43" fmla="*/ 2722880 w 6725920"/>
              <a:gd name="connsiteY43" fmla="*/ 883920 h 2499360"/>
              <a:gd name="connsiteX44" fmla="*/ 2956560 w 6725920"/>
              <a:gd name="connsiteY44" fmla="*/ 873760 h 2499360"/>
              <a:gd name="connsiteX45" fmla="*/ 2987040 w 6725920"/>
              <a:gd name="connsiteY45" fmla="*/ 863600 h 2499360"/>
              <a:gd name="connsiteX46" fmla="*/ 3007360 w 6725920"/>
              <a:gd name="connsiteY46" fmla="*/ 802640 h 2499360"/>
              <a:gd name="connsiteX47" fmla="*/ 3027680 w 6725920"/>
              <a:gd name="connsiteY47" fmla="*/ 772160 h 2499360"/>
              <a:gd name="connsiteX48" fmla="*/ 3037840 w 6725920"/>
              <a:gd name="connsiteY48" fmla="*/ 711200 h 2499360"/>
              <a:gd name="connsiteX49" fmla="*/ 3088640 w 6725920"/>
              <a:gd name="connsiteY49" fmla="*/ 680720 h 2499360"/>
              <a:gd name="connsiteX50" fmla="*/ 3119120 w 6725920"/>
              <a:gd name="connsiteY50" fmla="*/ 670560 h 2499360"/>
              <a:gd name="connsiteX51" fmla="*/ 3159760 w 6725920"/>
              <a:gd name="connsiteY51" fmla="*/ 650240 h 2499360"/>
              <a:gd name="connsiteX52" fmla="*/ 3230880 w 6725920"/>
              <a:gd name="connsiteY52" fmla="*/ 640080 h 2499360"/>
              <a:gd name="connsiteX53" fmla="*/ 3261360 w 6725920"/>
              <a:gd name="connsiteY53" fmla="*/ 619760 h 2499360"/>
              <a:gd name="connsiteX54" fmla="*/ 3322320 w 6725920"/>
              <a:gd name="connsiteY54" fmla="*/ 558800 h 2499360"/>
              <a:gd name="connsiteX55" fmla="*/ 3342640 w 6725920"/>
              <a:gd name="connsiteY55" fmla="*/ 528320 h 2499360"/>
              <a:gd name="connsiteX56" fmla="*/ 3403600 w 6725920"/>
              <a:gd name="connsiteY56" fmla="*/ 487680 h 2499360"/>
              <a:gd name="connsiteX57" fmla="*/ 3393440 w 6725920"/>
              <a:gd name="connsiteY57" fmla="*/ 436880 h 2499360"/>
              <a:gd name="connsiteX58" fmla="*/ 3373120 w 6725920"/>
              <a:gd name="connsiteY58" fmla="*/ 406400 h 2499360"/>
              <a:gd name="connsiteX59" fmla="*/ 3362960 w 6725920"/>
              <a:gd name="connsiteY59" fmla="*/ 365760 h 2499360"/>
              <a:gd name="connsiteX60" fmla="*/ 3383280 w 6725920"/>
              <a:gd name="connsiteY60" fmla="*/ 335280 h 2499360"/>
              <a:gd name="connsiteX61" fmla="*/ 3434080 w 6725920"/>
              <a:gd name="connsiteY61" fmla="*/ 325120 h 2499360"/>
              <a:gd name="connsiteX62" fmla="*/ 3474720 w 6725920"/>
              <a:gd name="connsiteY62" fmla="*/ 314960 h 2499360"/>
              <a:gd name="connsiteX63" fmla="*/ 3576320 w 6725920"/>
              <a:gd name="connsiteY63" fmla="*/ 264160 h 2499360"/>
              <a:gd name="connsiteX64" fmla="*/ 3769360 w 6725920"/>
              <a:gd name="connsiteY64" fmla="*/ 111760 h 2499360"/>
              <a:gd name="connsiteX65" fmla="*/ 3820160 w 6725920"/>
              <a:gd name="connsiteY65" fmla="*/ 71120 h 2499360"/>
              <a:gd name="connsiteX66" fmla="*/ 3901440 w 6725920"/>
              <a:gd name="connsiteY66" fmla="*/ 40640 h 2499360"/>
              <a:gd name="connsiteX67" fmla="*/ 3992880 w 6725920"/>
              <a:gd name="connsiteY67" fmla="*/ 50800 h 2499360"/>
              <a:gd name="connsiteX68" fmla="*/ 4084320 w 6725920"/>
              <a:gd name="connsiteY68" fmla="*/ 30480 h 2499360"/>
              <a:gd name="connsiteX69" fmla="*/ 4145280 w 6725920"/>
              <a:gd name="connsiteY69" fmla="*/ 20320 h 2499360"/>
              <a:gd name="connsiteX70" fmla="*/ 4297680 w 6725920"/>
              <a:gd name="connsiteY70" fmla="*/ 0 h 2499360"/>
              <a:gd name="connsiteX71" fmla="*/ 4632960 w 6725920"/>
              <a:gd name="connsiteY71" fmla="*/ 10160 h 2499360"/>
              <a:gd name="connsiteX72" fmla="*/ 4714240 w 6725920"/>
              <a:gd name="connsiteY72" fmla="*/ 40640 h 2499360"/>
              <a:gd name="connsiteX73" fmla="*/ 4815840 w 6725920"/>
              <a:gd name="connsiteY73" fmla="*/ 91440 h 2499360"/>
              <a:gd name="connsiteX74" fmla="*/ 4978400 w 6725920"/>
              <a:gd name="connsiteY74" fmla="*/ 213360 h 2499360"/>
              <a:gd name="connsiteX75" fmla="*/ 5039360 w 6725920"/>
              <a:gd name="connsiteY75" fmla="*/ 254000 h 2499360"/>
              <a:gd name="connsiteX76" fmla="*/ 5069840 w 6725920"/>
              <a:gd name="connsiteY76" fmla="*/ 304800 h 2499360"/>
              <a:gd name="connsiteX77" fmla="*/ 5130800 w 6725920"/>
              <a:gd name="connsiteY77" fmla="*/ 406400 h 2499360"/>
              <a:gd name="connsiteX78" fmla="*/ 5191760 w 6725920"/>
              <a:gd name="connsiteY78" fmla="*/ 477520 h 2499360"/>
              <a:gd name="connsiteX79" fmla="*/ 5212080 w 6725920"/>
              <a:gd name="connsiteY79" fmla="*/ 528320 h 2499360"/>
              <a:gd name="connsiteX80" fmla="*/ 5232400 w 6725920"/>
              <a:gd name="connsiteY80" fmla="*/ 568960 h 2499360"/>
              <a:gd name="connsiteX81" fmla="*/ 5252720 w 6725920"/>
              <a:gd name="connsiteY81" fmla="*/ 599440 h 2499360"/>
              <a:gd name="connsiteX82" fmla="*/ 5262880 w 6725920"/>
              <a:gd name="connsiteY82" fmla="*/ 629920 h 2499360"/>
              <a:gd name="connsiteX83" fmla="*/ 5293360 w 6725920"/>
              <a:gd name="connsiteY83" fmla="*/ 650240 h 2499360"/>
              <a:gd name="connsiteX84" fmla="*/ 5313680 w 6725920"/>
              <a:gd name="connsiteY84" fmla="*/ 731520 h 2499360"/>
              <a:gd name="connsiteX85" fmla="*/ 5354320 w 6725920"/>
              <a:gd name="connsiteY85" fmla="*/ 782320 h 2499360"/>
              <a:gd name="connsiteX86" fmla="*/ 5445760 w 6725920"/>
              <a:gd name="connsiteY86" fmla="*/ 914400 h 2499360"/>
              <a:gd name="connsiteX87" fmla="*/ 5516880 w 6725920"/>
              <a:gd name="connsiteY87" fmla="*/ 1005840 h 2499360"/>
              <a:gd name="connsiteX88" fmla="*/ 5598160 w 6725920"/>
              <a:gd name="connsiteY88" fmla="*/ 1148080 h 2499360"/>
              <a:gd name="connsiteX89" fmla="*/ 5628640 w 6725920"/>
              <a:gd name="connsiteY89" fmla="*/ 1198880 h 2499360"/>
              <a:gd name="connsiteX90" fmla="*/ 5648960 w 6725920"/>
              <a:gd name="connsiteY90" fmla="*/ 1229360 h 2499360"/>
              <a:gd name="connsiteX91" fmla="*/ 5679440 w 6725920"/>
              <a:gd name="connsiteY91" fmla="*/ 1239520 h 2499360"/>
              <a:gd name="connsiteX92" fmla="*/ 5709920 w 6725920"/>
              <a:gd name="connsiteY92" fmla="*/ 1270000 h 2499360"/>
              <a:gd name="connsiteX93" fmla="*/ 5852160 w 6725920"/>
              <a:gd name="connsiteY93" fmla="*/ 1351280 h 2499360"/>
              <a:gd name="connsiteX94" fmla="*/ 5923280 w 6725920"/>
              <a:gd name="connsiteY94" fmla="*/ 1432560 h 2499360"/>
              <a:gd name="connsiteX95" fmla="*/ 5994400 w 6725920"/>
              <a:gd name="connsiteY95" fmla="*/ 1493520 h 2499360"/>
              <a:gd name="connsiteX96" fmla="*/ 6085840 w 6725920"/>
              <a:gd name="connsiteY96" fmla="*/ 1656080 h 2499360"/>
              <a:gd name="connsiteX97" fmla="*/ 6096000 w 6725920"/>
              <a:gd name="connsiteY97" fmla="*/ 1686560 h 2499360"/>
              <a:gd name="connsiteX98" fmla="*/ 6106160 w 6725920"/>
              <a:gd name="connsiteY98" fmla="*/ 1747520 h 2499360"/>
              <a:gd name="connsiteX99" fmla="*/ 6187440 w 6725920"/>
              <a:gd name="connsiteY99" fmla="*/ 1778000 h 2499360"/>
              <a:gd name="connsiteX100" fmla="*/ 6217920 w 6725920"/>
              <a:gd name="connsiteY100" fmla="*/ 1818640 h 2499360"/>
              <a:gd name="connsiteX101" fmla="*/ 6248400 w 6725920"/>
              <a:gd name="connsiteY101" fmla="*/ 1838960 h 2499360"/>
              <a:gd name="connsiteX102" fmla="*/ 6238240 w 6725920"/>
              <a:gd name="connsiteY102" fmla="*/ 1869440 h 2499360"/>
              <a:gd name="connsiteX103" fmla="*/ 6238240 w 6725920"/>
              <a:gd name="connsiteY103" fmla="*/ 1950720 h 2499360"/>
              <a:gd name="connsiteX104" fmla="*/ 6197600 w 6725920"/>
              <a:gd name="connsiteY104" fmla="*/ 1960880 h 2499360"/>
              <a:gd name="connsiteX105" fmla="*/ 6207760 w 6725920"/>
              <a:gd name="connsiteY105" fmla="*/ 2052320 h 2499360"/>
              <a:gd name="connsiteX106" fmla="*/ 6238240 w 6725920"/>
              <a:gd name="connsiteY106" fmla="*/ 2062480 h 2499360"/>
              <a:gd name="connsiteX107" fmla="*/ 6258560 w 6725920"/>
              <a:gd name="connsiteY107" fmla="*/ 2092960 h 2499360"/>
              <a:gd name="connsiteX108" fmla="*/ 6268720 w 6725920"/>
              <a:gd name="connsiteY108" fmla="*/ 2174240 h 2499360"/>
              <a:gd name="connsiteX109" fmla="*/ 6309360 w 6725920"/>
              <a:gd name="connsiteY109" fmla="*/ 2245360 h 2499360"/>
              <a:gd name="connsiteX110" fmla="*/ 6339840 w 6725920"/>
              <a:gd name="connsiteY110" fmla="*/ 2235200 h 2499360"/>
              <a:gd name="connsiteX111" fmla="*/ 6431280 w 6725920"/>
              <a:gd name="connsiteY111" fmla="*/ 2275840 h 2499360"/>
              <a:gd name="connsiteX112" fmla="*/ 6492240 w 6725920"/>
              <a:gd name="connsiteY112" fmla="*/ 2316480 h 2499360"/>
              <a:gd name="connsiteX113" fmla="*/ 6614160 w 6725920"/>
              <a:gd name="connsiteY113" fmla="*/ 2407920 h 2499360"/>
              <a:gd name="connsiteX114" fmla="*/ 6654800 w 6725920"/>
              <a:gd name="connsiteY114" fmla="*/ 2418080 h 2499360"/>
              <a:gd name="connsiteX115" fmla="*/ 6685280 w 6725920"/>
              <a:gd name="connsiteY115" fmla="*/ 2448560 h 2499360"/>
              <a:gd name="connsiteX116" fmla="*/ 6725920 w 6725920"/>
              <a:gd name="connsiteY116" fmla="*/ 249936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725920" h="2499360">
                <a:moveTo>
                  <a:pt x="0" y="1290320"/>
                </a:moveTo>
                <a:cubicBezTo>
                  <a:pt x="30480" y="1286933"/>
                  <a:pt x="62346" y="1289858"/>
                  <a:pt x="91440" y="1280160"/>
                </a:cubicBezTo>
                <a:cubicBezTo>
                  <a:pt x="105071" y="1275616"/>
                  <a:pt x="110578" y="1258501"/>
                  <a:pt x="121920" y="1249680"/>
                </a:cubicBezTo>
                <a:cubicBezTo>
                  <a:pt x="174323" y="1208922"/>
                  <a:pt x="167372" y="1214209"/>
                  <a:pt x="213360" y="1198880"/>
                </a:cubicBezTo>
                <a:cubicBezTo>
                  <a:pt x="257387" y="1202267"/>
                  <a:pt x="301654" y="1203329"/>
                  <a:pt x="345440" y="1209040"/>
                </a:cubicBezTo>
                <a:cubicBezTo>
                  <a:pt x="379687" y="1213507"/>
                  <a:pt x="447040" y="1229360"/>
                  <a:pt x="447040" y="1229360"/>
                </a:cubicBezTo>
                <a:cubicBezTo>
                  <a:pt x="457200" y="1236133"/>
                  <a:pt x="469703" y="1240299"/>
                  <a:pt x="477520" y="1249680"/>
                </a:cubicBezTo>
                <a:cubicBezTo>
                  <a:pt x="503283" y="1280595"/>
                  <a:pt x="500478" y="1313669"/>
                  <a:pt x="508000" y="1351280"/>
                </a:cubicBezTo>
                <a:cubicBezTo>
                  <a:pt x="510738" y="1364972"/>
                  <a:pt x="514324" y="1378494"/>
                  <a:pt x="518160" y="1391920"/>
                </a:cubicBezTo>
                <a:cubicBezTo>
                  <a:pt x="524157" y="1412910"/>
                  <a:pt x="532428" y="1445848"/>
                  <a:pt x="558800" y="1452880"/>
                </a:cubicBezTo>
                <a:cubicBezTo>
                  <a:pt x="598204" y="1463388"/>
                  <a:pt x="640080" y="1459653"/>
                  <a:pt x="680720" y="1463040"/>
                </a:cubicBezTo>
                <a:cubicBezTo>
                  <a:pt x="690880" y="1469813"/>
                  <a:pt x="700278" y="1477899"/>
                  <a:pt x="711200" y="1483360"/>
                </a:cubicBezTo>
                <a:cubicBezTo>
                  <a:pt x="757022" y="1506271"/>
                  <a:pt x="728484" y="1477444"/>
                  <a:pt x="772160" y="1513840"/>
                </a:cubicBezTo>
                <a:cubicBezTo>
                  <a:pt x="800462" y="1537425"/>
                  <a:pt x="810696" y="1555062"/>
                  <a:pt x="833120" y="1584960"/>
                </a:cubicBezTo>
                <a:cubicBezTo>
                  <a:pt x="836507" y="1595120"/>
                  <a:pt x="838491" y="1605861"/>
                  <a:pt x="843280" y="1615440"/>
                </a:cubicBezTo>
                <a:cubicBezTo>
                  <a:pt x="848741" y="1626362"/>
                  <a:pt x="862085" y="1633803"/>
                  <a:pt x="863600" y="1645920"/>
                </a:cubicBezTo>
                <a:cubicBezTo>
                  <a:pt x="864675" y="1654519"/>
                  <a:pt x="846329" y="1725163"/>
                  <a:pt x="843280" y="1737360"/>
                </a:cubicBezTo>
                <a:cubicBezTo>
                  <a:pt x="846667" y="1764453"/>
                  <a:pt x="826835" y="1812500"/>
                  <a:pt x="853440" y="1818640"/>
                </a:cubicBezTo>
                <a:cubicBezTo>
                  <a:pt x="959256" y="1843059"/>
                  <a:pt x="1505737" y="1821605"/>
                  <a:pt x="1615440" y="1818640"/>
                </a:cubicBezTo>
                <a:cubicBezTo>
                  <a:pt x="1618827" y="1808480"/>
                  <a:pt x="1617237" y="1794850"/>
                  <a:pt x="1625600" y="1788160"/>
                </a:cubicBezTo>
                <a:cubicBezTo>
                  <a:pt x="1636504" y="1779437"/>
                  <a:pt x="1652814" y="1781836"/>
                  <a:pt x="1666240" y="1778000"/>
                </a:cubicBezTo>
                <a:cubicBezTo>
                  <a:pt x="1703046" y="1767484"/>
                  <a:pt x="1693804" y="1769784"/>
                  <a:pt x="1727200" y="1747520"/>
                </a:cubicBezTo>
                <a:lnTo>
                  <a:pt x="1747520" y="1686560"/>
                </a:lnTo>
                <a:cubicBezTo>
                  <a:pt x="1757703" y="1656012"/>
                  <a:pt x="1756116" y="1651861"/>
                  <a:pt x="1778000" y="1625600"/>
                </a:cubicBezTo>
                <a:cubicBezTo>
                  <a:pt x="1787198" y="1614562"/>
                  <a:pt x="1800129" y="1606812"/>
                  <a:pt x="1808480" y="1595120"/>
                </a:cubicBezTo>
                <a:cubicBezTo>
                  <a:pt x="1817283" y="1582795"/>
                  <a:pt x="1818090" y="1565190"/>
                  <a:pt x="1828800" y="1554480"/>
                </a:cubicBezTo>
                <a:cubicBezTo>
                  <a:pt x="1882269" y="1501011"/>
                  <a:pt x="1884011" y="1524936"/>
                  <a:pt x="1940560" y="1493520"/>
                </a:cubicBezTo>
                <a:cubicBezTo>
                  <a:pt x="1955362" y="1485296"/>
                  <a:pt x="1967111" y="1472433"/>
                  <a:pt x="1981200" y="1463040"/>
                </a:cubicBezTo>
                <a:cubicBezTo>
                  <a:pt x="2007784" y="1445317"/>
                  <a:pt x="2035270" y="1428985"/>
                  <a:pt x="2062480" y="1412240"/>
                </a:cubicBezTo>
                <a:cubicBezTo>
                  <a:pt x="2079298" y="1401890"/>
                  <a:pt x="2099316" y="1395724"/>
                  <a:pt x="2113280" y="1381760"/>
                </a:cubicBezTo>
                <a:cubicBezTo>
                  <a:pt x="2152394" y="1342646"/>
                  <a:pt x="2131805" y="1359250"/>
                  <a:pt x="2174240" y="1330960"/>
                </a:cubicBezTo>
                <a:cubicBezTo>
                  <a:pt x="2177627" y="1320800"/>
                  <a:pt x="2176827" y="1308053"/>
                  <a:pt x="2184400" y="1300480"/>
                </a:cubicBezTo>
                <a:cubicBezTo>
                  <a:pt x="2191973" y="1292907"/>
                  <a:pt x="2214880" y="1279610"/>
                  <a:pt x="2214880" y="1290320"/>
                </a:cubicBezTo>
                <a:lnTo>
                  <a:pt x="2184400" y="1320800"/>
                </a:lnTo>
                <a:cubicBezTo>
                  <a:pt x="2181745" y="1320136"/>
                  <a:pt x="2119905" y="1305780"/>
                  <a:pt x="2113280" y="1300480"/>
                </a:cubicBezTo>
                <a:cubicBezTo>
                  <a:pt x="2103745" y="1292852"/>
                  <a:pt x="2099733" y="1280160"/>
                  <a:pt x="2092960" y="1270000"/>
                </a:cubicBezTo>
                <a:cubicBezTo>
                  <a:pt x="2096347" y="1185333"/>
                  <a:pt x="2091137" y="1099883"/>
                  <a:pt x="2103120" y="1016000"/>
                </a:cubicBezTo>
                <a:cubicBezTo>
                  <a:pt x="2105152" y="1001776"/>
                  <a:pt x="2121645" y="993490"/>
                  <a:pt x="2133600" y="985520"/>
                </a:cubicBezTo>
                <a:cubicBezTo>
                  <a:pt x="2141176" y="980469"/>
                  <a:pt x="2200825" y="965539"/>
                  <a:pt x="2204720" y="965200"/>
                </a:cubicBezTo>
                <a:cubicBezTo>
                  <a:pt x="2268913" y="959618"/>
                  <a:pt x="2333413" y="958427"/>
                  <a:pt x="2397760" y="955040"/>
                </a:cubicBezTo>
                <a:cubicBezTo>
                  <a:pt x="2498996" y="929731"/>
                  <a:pt x="2368323" y="959990"/>
                  <a:pt x="2570480" y="934720"/>
                </a:cubicBezTo>
                <a:cubicBezTo>
                  <a:pt x="2617797" y="928805"/>
                  <a:pt x="2586060" y="921257"/>
                  <a:pt x="2631440" y="904240"/>
                </a:cubicBezTo>
                <a:cubicBezTo>
                  <a:pt x="2647609" y="898177"/>
                  <a:pt x="2665383" y="897826"/>
                  <a:pt x="2682240" y="894080"/>
                </a:cubicBezTo>
                <a:cubicBezTo>
                  <a:pt x="2695871" y="891051"/>
                  <a:pt x="2708955" y="884952"/>
                  <a:pt x="2722880" y="883920"/>
                </a:cubicBezTo>
                <a:cubicBezTo>
                  <a:pt x="2800634" y="878160"/>
                  <a:pt x="2878667" y="877147"/>
                  <a:pt x="2956560" y="873760"/>
                </a:cubicBezTo>
                <a:cubicBezTo>
                  <a:pt x="2966720" y="870373"/>
                  <a:pt x="2980815" y="872315"/>
                  <a:pt x="2987040" y="863600"/>
                </a:cubicBezTo>
                <a:cubicBezTo>
                  <a:pt x="2999490" y="846171"/>
                  <a:pt x="2998661" y="822213"/>
                  <a:pt x="3007360" y="802640"/>
                </a:cubicBezTo>
                <a:cubicBezTo>
                  <a:pt x="3012319" y="791482"/>
                  <a:pt x="3020907" y="782320"/>
                  <a:pt x="3027680" y="772160"/>
                </a:cubicBezTo>
                <a:cubicBezTo>
                  <a:pt x="3031067" y="751840"/>
                  <a:pt x="3026413" y="728340"/>
                  <a:pt x="3037840" y="711200"/>
                </a:cubicBezTo>
                <a:cubicBezTo>
                  <a:pt x="3048794" y="694769"/>
                  <a:pt x="3070977" y="689551"/>
                  <a:pt x="3088640" y="680720"/>
                </a:cubicBezTo>
                <a:cubicBezTo>
                  <a:pt x="3098219" y="675931"/>
                  <a:pt x="3109276" y="674779"/>
                  <a:pt x="3119120" y="670560"/>
                </a:cubicBezTo>
                <a:cubicBezTo>
                  <a:pt x="3133041" y="664594"/>
                  <a:pt x="3145148" y="654225"/>
                  <a:pt x="3159760" y="650240"/>
                </a:cubicBezTo>
                <a:cubicBezTo>
                  <a:pt x="3182864" y="643939"/>
                  <a:pt x="3207173" y="643467"/>
                  <a:pt x="3230880" y="640080"/>
                </a:cubicBezTo>
                <a:cubicBezTo>
                  <a:pt x="3241040" y="633307"/>
                  <a:pt x="3252726" y="628394"/>
                  <a:pt x="3261360" y="619760"/>
                </a:cubicBezTo>
                <a:cubicBezTo>
                  <a:pt x="3336973" y="544147"/>
                  <a:pt x="3250488" y="606688"/>
                  <a:pt x="3322320" y="558800"/>
                </a:cubicBezTo>
                <a:cubicBezTo>
                  <a:pt x="3329093" y="548640"/>
                  <a:pt x="3333450" y="536361"/>
                  <a:pt x="3342640" y="528320"/>
                </a:cubicBezTo>
                <a:cubicBezTo>
                  <a:pt x="3361019" y="512238"/>
                  <a:pt x="3403600" y="487680"/>
                  <a:pt x="3403600" y="487680"/>
                </a:cubicBezTo>
                <a:cubicBezTo>
                  <a:pt x="3400213" y="470747"/>
                  <a:pt x="3399503" y="453049"/>
                  <a:pt x="3393440" y="436880"/>
                </a:cubicBezTo>
                <a:cubicBezTo>
                  <a:pt x="3389153" y="425447"/>
                  <a:pt x="3377930" y="417623"/>
                  <a:pt x="3373120" y="406400"/>
                </a:cubicBezTo>
                <a:cubicBezTo>
                  <a:pt x="3367619" y="393565"/>
                  <a:pt x="3366347" y="379307"/>
                  <a:pt x="3362960" y="365760"/>
                </a:cubicBezTo>
                <a:cubicBezTo>
                  <a:pt x="3369733" y="355600"/>
                  <a:pt x="3372678" y="341338"/>
                  <a:pt x="3383280" y="335280"/>
                </a:cubicBezTo>
                <a:cubicBezTo>
                  <a:pt x="3398273" y="326712"/>
                  <a:pt x="3417223" y="328866"/>
                  <a:pt x="3434080" y="325120"/>
                </a:cubicBezTo>
                <a:cubicBezTo>
                  <a:pt x="3447711" y="322091"/>
                  <a:pt x="3461173" y="318347"/>
                  <a:pt x="3474720" y="314960"/>
                </a:cubicBezTo>
                <a:cubicBezTo>
                  <a:pt x="3547298" y="266574"/>
                  <a:pt x="3511988" y="280243"/>
                  <a:pt x="3576320" y="264160"/>
                </a:cubicBezTo>
                <a:cubicBezTo>
                  <a:pt x="3809468" y="69870"/>
                  <a:pt x="3606263" y="234082"/>
                  <a:pt x="3769360" y="111760"/>
                </a:cubicBezTo>
                <a:cubicBezTo>
                  <a:pt x="3786708" y="98749"/>
                  <a:pt x="3801565" y="82277"/>
                  <a:pt x="3820160" y="71120"/>
                </a:cubicBezTo>
                <a:cubicBezTo>
                  <a:pt x="3835346" y="62008"/>
                  <a:pt x="3880411" y="47650"/>
                  <a:pt x="3901440" y="40640"/>
                </a:cubicBezTo>
                <a:cubicBezTo>
                  <a:pt x="3931920" y="44027"/>
                  <a:pt x="3962260" y="52501"/>
                  <a:pt x="3992880" y="50800"/>
                </a:cubicBezTo>
                <a:cubicBezTo>
                  <a:pt x="4024055" y="49068"/>
                  <a:pt x="4053703" y="36603"/>
                  <a:pt x="4084320" y="30480"/>
                </a:cubicBezTo>
                <a:cubicBezTo>
                  <a:pt x="4104520" y="26440"/>
                  <a:pt x="4124919" y="23452"/>
                  <a:pt x="4145280" y="20320"/>
                </a:cubicBezTo>
                <a:cubicBezTo>
                  <a:pt x="4206039" y="10972"/>
                  <a:pt x="4235269" y="7801"/>
                  <a:pt x="4297680" y="0"/>
                </a:cubicBezTo>
                <a:cubicBezTo>
                  <a:pt x="4409440" y="3387"/>
                  <a:pt x="4521677" y="-697"/>
                  <a:pt x="4632960" y="10160"/>
                </a:cubicBezTo>
                <a:cubicBezTo>
                  <a:pt x="4661759" y="12970"/>
                  <a:pt x="4687798" y="28888"/>
                  <a:pt x="4714240" y="40640"/>
                </a:cubicBezTo>
                <a:cubicBezTo>
                  <a:pt x="4748841" y="56018"/>
                  <a:pt x="4783372" y="71959"/>
                  <a:pt x="4815840" y="91440"/>
                </a:cubicBezTo>
                <a:cubicBezTo>
                  <a:pt x="4937434" y="164396"/>
                  <a:pt x="4886754" y="144625"/>
                  <a:pt x="4978400" y="213360"/>
                </a:cubicBezTo>
                <a:cubicBezTo>
                  <a:pt x="4997937" y="228013"/>
                  <a:pt x="5019040" y="240453"/>
                  <a:pt x="5039360" y="254000"/>
                </a:cubicBezTo>
                <a:cubicBezTo>
                  <a:pt x="5049520" y="270933"/>
                  <a:pt x="5060250" y="287538"/>
                  <a:pt x="5069840" y="304800"/>
                </a:cubicBezTo>
                <a:cubicBezTo>
                  <a:pt x="5089883" y="340878"/>
                  <a:pt x="5099816" y="375416"/>
                  <a:pt x="5130800" y="406400"/>
                </a:cubicBezTo>
                <a:cubicBezTo>
                  <a:pt x="5153900" y="429500"/>
                  <a:pt x="5175468" y="448194"/>
                  <a:pt x="5191760" y="477520"/>
                </a:cubicBezTo>
                <a:cubicBezTo>
                  <a:pt x="5200617" y="493463"/>
                  <a:pt x="5204673" y="511654"/>
                  <a:pt x="5212080" y="528320"/>
                </a:cubicBezTo>
                <a:cubicBezTo>
                  <a:pt x="5218231" y="542160"/>
                  <a:pt x="5224886" y="555810"/>
                  <a:pt x="5232400" y="568960"/>
                </a:cubicBezTo>
                <a:cubicBezTo>
                  <a:pt x="5238458" y="579562"/>
                  <a:pt x="5247259" y="588518"/>
                  <a:pt x="5252720" y="599440"/>
                </a:cubicBezTo>
                <a:cubicBezTo>
                  <a:pt x="5257509" y="609019"/>
                  <a:pt x="5256190" y="621557"/>
                  <a:pt x="5262880" y="629920"/>
                </a:cubicBezTo>
                <a:cubicBezTo>
                  <a:pt x="5270508" y="639455"/>
                  <a:pt x="5283200" y="643467"/>
                  <a:pt x="5293360" y="650240"/>
                </a:cubicBezTo>
                <a:cubicBezTo>
                  <a:pt x="5300133" y="677333"/>
                  <a:pt x="5301977" y="706163"/>
                  <a:pt x="5313680" y="731520"/>
                </a:cubicBezTo>
                <a:cubicBezTo>
                  <a:pt x="5322767" y="751209"/>
                  <a:pt x="5341623" y="764740"/>
                  <a:pt x="5354320" y="782320"/>
                </a:cubicBezTo>
                <a:cubicBezTo>
                  <a:pt x="5385672" y="825730"/>
                  <a:pt x="5414265" y="871094"/>
                  <a:pt x="5445760" y="914400"/>
                </a:cubicBezTo>
                <a:cubicBezTo>
                  <a:pt x="5468472" y="945628"/>
                  <a:pt x="5501197" y="970554"/>
                  <a:pt x="5516880" y="1005840"/>
                </a:cubicBezTo>
                <a:cubicBezTo>
                  <a:pt x="5586884" y="1163348"/>
                  <a:pt x="5523319" y="1041164"/>
                  <a:pt x="5598160" y="1148080"/>
                </a:cubicBezTo>
                <a:cubicBezTo>
                  <a:pt x="5609484" y="1164258"/>
                  <a:pt x="5618174" y="1182134"/>
                  <a:pt x="5628640" y="1198880"/>
                </a:cubicBezTo>
                <a:cubicBezTo>
                  <a:pt x="5635112" y="1209235"/>
                  <a:pt x="5639425" y="1221732"/>
                  <a:pt x="5648960" y="1229360"/>
                </a:cubicBezTo>
                <a:cubicBezTo>
                  <a:pt x="5657323" y="1236050"/>
                  <a:pt x="5669280" y="1236133"/>
                  <a:pt x="5679440" y="1239520"/>
                </a:cubicBezTo>
                <a:cubicBezTo>
                  <a:pt x="5689600" y="1249680"/>
                  <a:pt x="5697965" y="1262030"/>
                  <a:pt x="5709920" y="1270000"/>
                </a:cubicBezTo>
                <a:cubicBezTo>
                  <a:pt x="5787681" y="1321841"/>
                  <a:pt x="5768175" y="1278493"/>
                  <a:pt x="5852160" y="1351280"/>
                </a:cubicBezTo>
                <a:cubicBezTo>
                  <a:pt x="5879365" y="1374858"/>
                  <a:pt x="5897824" y="1407104"/>
                  <a:pt x="5923280" y="1432560"/>
                </a:cubicBezTo>
                <a:cubicBezTo>
                  <a:pt x="5945358" y="1454638"/>
                  <a:pt x="5970693" y="1473200"/>
                  <a:pt x="5994400" y="1493520"/>
                </a:cubicBezTo>
                <a:cubicBezTo>
                  <a:pt x="6003967" y="1509920"/>
                  <a:pt x="6066750" y="1611537"/>
                  <a:pt x="6085840" y="1656080"/>
                </a:cubicBezTo>
                <a:cubicBezTo>
                  <a:pt x="6090059" y="1665924"/>
                  <a:pt x="6093677" y="1676105"/>
                  <a:pt x="6096000" y="1686560"/>
                </a:cubicBezTo>
                <a:cubicBezTo>
                  <a:pt x="6100469" y="1706670"/>
                  <a:pt x="6093800" y="1731040"/>
                  <a:pt x="6106160" y="1747520"/>
                </a:cubicBezTo>
                <a:cubicBezTo>
                  <a:pt x="6110210" y="1752919"/>
                  <a:pt x="6172950" y="1773170"/>
                  <a:pt x="6187440" y="1778000"/>
                </a:cubicBezTo>
                <a:cubicBezTo>
                  <a:pt x="6197600" y="1791547"/>
                  <a:pt x="6205946" y="1806666"/>
                  <a:pt x="6217920" y="1818640"/>
                </a:cubicBezTo>
                <a:cubicBezTo>
                  <a:pt x="6226554" y="1827274"/>
                  <a:pt x="6243865" y="1827623"/>
                  <a:pt x="6248400" y="1838960"/>
                </a:cubicBezTo>
                <a:cubicBezTo>
                  <a:pt x="6252377" y="1848904"/>
                  <a:pt x="6241627" y="1859280"/>
                  <a:pt x="6238240" y="1869440"/>
                </a:cubicBezTo>
                <a:cubicBezTo>
                  <a:pt x="6246981" y="1895664"/>
                  <a:pt x="6261593" y="1922696"/>
                  <a:pt x="6238240" y="1950720"/>
                </a:cubicBezTo>
                <a:cubicBezTo>
                  <a:pt x="6229301" y="1961447"/>
                  <a:pt x="6211147" y="1957493"/>
                  <a:pt x="6197600" y="1960880"/>
                </a:cubicBezTo>
                <a:cubicBezTo>
                  <a:pt x="6200987" y="1991360"/>
                  <a:pt x="6196370" y="2023846"/>
                  <a:pt x="6207760" y="2052320"/>
                </a:cubicBezTo>
                <a:cubicBezTo>
                  <a:pt x="6211737" y="2062264"/>
                  <a:pt x="6229877" y="2055790"/>
                  <a:pt x="6238240" y="2062480"/>
                </a:cubicBezTo>
                <a:cubicBezTo>
                  <a:pt x="6247775" y="2070108"/>
                  <a:pt x="6251787" y="2082800"/>
                  <a:pt x="6258560" y="2092960"/>
                </a:cubicBezTo>
                <a:cubicBezTo>
                  <a:pt x="6261947" y="2120053"/>
                  <a:pt x="6262098" y="2147751"/>
                  <a:pt x="6268720" y="2174240"/>
                </a:cubicBezTo>
                <a:cubicBezTo>
                  <a:pt x="6273876" y="2194865"/>
                  <a:pt x="6297267" y="2227220"/>
                  <a:pt x="6309360" y="2245360"/>
                </a:cubicBezTo>
                <a:cubicBezTo>
                  <a:pt x="6319520" y="2241973"/>
                  <a:pt x="6329213" y="2233872"/>
                  <a:pt x="6339840" y="2235200"/>
                </a:cubicBezTo>
                <a:cubicBezTo>
                  <a:pt x="6352713" y="2236809"/>
                  <a:pt x="6417503" y="2267574"/>
                  <a:pt x="6431280" y="2275840"/>
                </a:cubicBezTo>
                <a:cubicBezTo>
                  <a:pt x="6452221" y="2288405"/>
                  <a:pt x="6472703" y="2301827"/>
                  <a:pt x="6492240" y="2316480"/>
                </a:cubicBezTo>
                <a:cubicBezTo>
                  <a:pt x="6538627" y="2351270"/>
                  <a:pt x="6561969" y="2381824"/>
                  <a:pt x="6614160" y="2407920"/>
                </a:cubicBezTo>
                <a:cubicBezTo>
                  <a:pt x="6626649" y="2414165"/>
                  <a:pt x="6641253" y="2414693"/>
                  <a:pt x="6654800" y="2418080"/>
                </a:cubicBezTo>
                <a:cubicBezTo>
                  <a:pt x="6664960" y="2428240"/>
                  <a:pt x="6675929" y="2437651"/>
                  <a:pt x="6685280" y="2448560"/>
                </a:cubicBezTo>
                <a:cubicBezTo>
                  <a:pt x="6751987" y="2526385"/>
                  <a:pt x="6694352" y="2467792"/>
                  <a:pt x="6725920" y="2499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5" name="Title 1"/>
          <p:cNvSpPr>
            <a:spLocks noGrp="1"/>
          </p:cNvSpPr>
          <p:nvPr>
            <p:ph type="title"/>
          </p:nvPr>
        </p:nvSpPr>
        <p:spPr>
          <a:xfrm>
            <a:off x="304800" y="635000"/>
            <a:ext cx="8793162" cy="752475"/>
          </a:xfrm>
        </p:spPr>
        <p:txBody>
          <a:bodyPr/>
          <a:lstStyle/>
          <a:p>
            <a:r>
              <a:rPr lang="en-GB" altLang="en-US" b="1">
                <a:solidFill>
                  <a:srgbClr val="0000FF"/>
                </a:solidFill>
                <a:latin typeface="Arial" charset="0"/>
                <a:ea typeface="Arial" charset="0"/>
                <a:cs typeface="Arial" charset="0"/>
              </a:rPr>
              <a:t>Decision </a:t>
            </a:r>
            <a:r>
              <a:rPr lang="en-GB" altLang="en-US" b="1" dirty="0">
                <a:solidFill>
                  <a:srgbClr val="0000FF"/>
                </a:solidFill>
                <a:latin typeface="Arial" charset="0"/>
                <a:ea typeface="Arial" charset="0"/>
                <a:cs typeface="Arial" charset="0"/>
              </a:rPr>
              <a:t>boundary perspective…</a:t>
            </a:r>
          </a:p>
        </p:txBody>
      </p:sp>
    </p:spTree>
    <p:extLst>
      <p:ext uri="{BB962C8B-B14F-4D97-AF65-F5344CB8AC3E}">
        <p14:creationId xmlns:p14="http://schemas.microsoft.com/office/powerpoint/2010/main" val="36926945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664075" y="50800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2835275" y="2971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2676525" y="36941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3140075" y="32766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2992438" y="41402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3444875" y="35814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2468563" y="43449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1960563" y="34909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3713163" y="26368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1884363" y="47212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1798638" y="41211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4576763" y="24939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5070475" y="2809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4911725" y="35306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5375275" y="3114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5227638" y="3978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5680075" y="34194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4703763" y="41814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4195763" y="33274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4084638" y="2819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3444875" y="4672013"/>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3870325" y="42656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4237038" y="4852988"/>
            <a:ext cx="314325" cy="406400"/>
          </a:xfrm>
          <a:prstGeom prst="ellipse">
            <a:avLst/>
          </a:prstGeom>
          <a:solidFill>
            <a:schemeClr val="accent2"/>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4079875" y="24130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4779963" y="31051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V="1">
            <a:off x="7488238" y="4548188"/>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7366000" y="48720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5630" name="TextBox 34"/>
          <p:cNvSpPr txBox="1">
            <a:spLocks noChangeArrowheads="1"/>
          </p:cNvSpPr>
          <p:nvPr/>
        </p:nvSpPr>
        <p:spPr bwMode="auto">
          <a:xfrm>
            <a:off x="381000" y="15700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Present a training instance / adjust the weights</a:t>
            </a:r>
          </a:p>
        </p:txBody>
      </p:sp>
      <p:sp>
        <p:nvSpPr>
          <p:cNvPr id="4" name="Freeform 3"/>
          <p:cNvSpPr/>
          <p:nvPr/>
        </p:nvSpPr>
        <p:spPr>
          <a:xfrm>
            <a:off x="1006475" y="2595563"/>
            <a:ext cx="6654800" cy="2500312"/>
          </a:xfrm>
          <a:custGeom>
            <a:avLst/>
            <a:gdLst>
              <a:gd name="connsiteX0" fmla="*/ 0 w 6654800"/>
              <a:gd name="connsiteY0" fmla="*/ 1351280 h 2499360"/>
              <a:gd name="connsiteX1" fmla="*/ 101600 w 6654800"/>
              <a:gd name="connsiteY1" fmla="*/ 1341120 h 2499360"/>
              <a:gd name="connsiteX2" fmla="*/ 162560 w 6654800"/>
              <a:gd name="connsiteY2" fmla="*/ 1320800 h 2499360"/>
              <a:gd name="connsiteX3" fmla="*/ 203200 w 6654800"/>
              <a:gd name="connsiteY3" fmla="*/ 1310640 h 2499360"/>
              <a:gd name="connsiteX4" fmla="*/ 233680 w 6654800"/>
              <a:gd name="connsiteY4" fmla="*/ 1290320 h 2499360"/>
              <a:gd name="connsiteX5" fmla="*/ 274320 w 6654800"/>
              <a:gd name="connsiteY5" fmla="*/ 1259840 h 2499360"/>
              <a:gd name="connsiteX6" fmla="*/ 355600 w 6654800"/>
              <a:gd name="connsiteY6" fmla="*/ 1239520 h 2499360"/>
              <a:gd name="connsiteX7" fmla="*/ 528320 w 6654800"/>
              <a:gd name="connsiteY7" fmla="*/ 1249680 h 2499360"/>
              <a:gd name="connsiteX8" fmla="*/ 548640 w 6654800"/>
              <a:gd name="connsiteY8" fmla="*/ 1280160 h 2499360"/>
              <a:gd name="connsiteX9" fmla="*/ 579120 w 6654800"/>
              <a:gd name="connsiteY9" fmla="*/ 1300480 h 2499360"/>
              <a:gd name="connsiteX10" fmla="*/ 609600 w 6654800"/>
              <a:gd name="connsiteY10" fmla="*/ 1330960 h 2499360"/>
              <a:gd name="connsiteX11" fmla="*/ 650240 w 6654800"/>
              <a:gd name="connsiteY11" fmla="*/ 1351280 h 2499360"/>
              <a:gd name="connsiteX12" fmla="*/ 690880 w 6654800"/>
              <a:gd name="connsiteY12" fmla="*/ 1391920 h 2499360"/>
              <a:gd name="connsiteX13" fmla="*/ 721360 w 6654800"/>
              <a:gd name="connsiteY13" fmla="*/ 1463040 h 2499360"/>
              <a:gd name="connsiteX14" fmla="*/ 802640 w 6654800"/>
              <a:gd name="connsiteY14" fmla="*/ 1483360 h 2499360"/>
              <a:gd name="connsiteX15" fmla="*/ 812800 w 6654800"/>
              <a:gd name="connsiteY15" fmla="*/ 1513840 h 2499360"/>
              <a:gd name="connsiteX16" fmla="*/ 853440 w 6654800"/>
              <a:gd name="connsiteY16" fmla="*/ 1574800 h 2499360"/>
              <a:gd name="connsiteX17" fmla="*/ 934720 w 6654800"/>
              <a:gd name="connsiteY17" fmla="*/ 1584960 h 2499360"/>
              <a:gd name="connsiteX18" fmla="*/ 995680 w 6654800"/>
              <a:gd name="connsiteY18" fmla="*/ 1625600 h 2499360"/>
              <a:gd name="connsiteX19" fmla="*/ 1066800 w 6654800"/>
              <a:gd name="connsiteY19" fmla="*/ 1645920 h 2499360"/>
              <a:gd name="connsiteX20" fmla="*/ 1087120 w 6654800"/>
              <a:gd name="connsiteY20" fmla="*/ 1676400 h 2499360"/>
              <a:gd name="connsiteX21" fmla="*/ 1158240 w 6654800"/>
              <a:gd name="connsiteY21" fmla="*/ 1717040 h 2499360"/>
              <a:gd name="connsiteX22" fmla="*/ 1259840 w 6654800"/>
              <a:gd name="connsiteY22" fmla="*/ 1747520 h 2499360"/>
              <a:gd name="connsiteX23" fmla="*/ 1432560 w 6654800"/>
              <a:gd name="connsiteY23" fmla="*/ 1757680 h 2499360"/>
              <a:gd name="connsiteX24" fmla="*/ 1483360 w 6654800"/>
              <a:gd name="connsiteY24" fmla="*/ 1778000 h 2499360"/>
              <a:gd name="connsiteX25" fmla="*/ 1524000 w 6654800"/>
              <a:gd name="connsiteY25" fmla="*/ 1818640 h 2499360"/>
              <a:gd name="connsiteX26" fmla="*/ 1584960 w 6654800"/>
              <a:gd name="connsiteY26" fmla="*/ 1808480 h 2499360"/>
              <a:gd name="connsiteX27" fmla="*/ 1645920 w 6654800"/>
              <a:gd name="connsiteY27" fmla="*/ 1767840 h 2499360"/>
              <a:gd name="connsiteX28" fmla="*/ 1706880 w 6654800"/>
              <a:gd name="connsiteY28" fmla="*/ 1666240 h 2499360"/>
              <a:gd name="connsiteX29" fmla="*/ 1717040 w 6654800"/>
              <a:gd name="connsiteY29" fmla="*/ 1635760 h 2499360"/>
              <a:gd name="connsiteX30" fmla="*/ 1818640 w 6654800"/>
              <a:gd name="connsiteY30" fmla="*/ 1605280 h 2499360"/>
              <a:gd name="connsiteX31" fmla="*/ 1869440 w 6654800"/>
              <a:gd name="connsiteY31" fmla="*/ 1595120 h 2499360"/>
              <a:gd name="connsiteX32" fmla="*/ 1910080 w 6654800"/>
              <a:gd name="connsiteY32" fmla="*/ 1584960 h 2499360"/>
              <a:gd name="connsiteX33" fmla="*/ 1991360 w 6654800"/>
              <a:gd name="connsiteY33" fmla="*/ 1574800 h 2499360"/>
              <a:gd name="connsiteX34" fmla="*/ 2052320 w 6654800"/>
              <a:gd name="connsiteY34" fmla="*/ 1584960 h 2499360"/>
              <a:gd name="connsiteX35" fmla="*/ 2082800 w 6654800"/>
              <a:gd name="connsiteY35" fmla="*/ 1615440 h 2499360"/>
              <a:gd name="connsiteX36" fmla="*/ 2113280 w 6654800"/>
              <a:gd name="connsiteY36" fmla="*/ 1625600 h 2499360"/>
              <a:gd name="connsiteX37" fmla="*/ 2143760 w 6654800"/>
              <a:gd name="connsiteY37" fmla="*/ 1656080 h 2499360"/>
              <a:gd name="connsiteX38" fmla="*/ 2174240 w 6654800"/>
              <a:gd name="connsiteY38" fmla="*/ 1645920 h 2499360"/>
              <a:gd name="connsiteX39" fmla="*/ 2214880 w 6654800"/>
              <a:gd name="connsiteY39" fmla="*/ 1635760 h 2499360"/>
              <a:gd name="connsiteX40" fmla="*/ 2458720 w 6654800"/>
              <a:gd name="connsiteY40" fmla="*/ 1584960 h 2499360"/>
              <a:gd name="connsiteX41" fmla="*/ 2479040 w 6654800"/>
              <a:gd name="connsiteY41" fmla="*/ 1544320 h 2499360"/>
              <a:gd name="connsiteX42" fmla="*/ 2489200 w 6654800"/>
              <a:gd name="connsiteY42" fmla="*/ 1513840 h 2499360"/>
              <a:gd name="connsiteX43" fmla="*/ 2509520 w 6654800"/>
              <a:gd name="connsiteY43" fmla="*/ 1483360 h 2499360"/>
              <a:gd name="connsiteX44" fmla="*/ 2529840 w 6654800"/>
              <a:gd name="connsiteY44" fmla="*/ 1442720 h 2499360"/>
              <a:gd name="connsiteX45" fmla="*/ 2580640 w 6654800"/>
              <a:gd name="connsiteY45" fmla="*/ 1422400 h 2499360"/>
              <a:gd name="connsiteX46" fmla="*/ 2702560 w 6654800"/>
              <a:gd name="connsiteY46" fmla="*/ 1432560 h 2499360"/>
              <a:gd name="connsiteX47" fmla="*/ 2733040 w 6654800"/>
              <a:gd name="connsiteY47" fmla="*/ 1513840 h 2499360"/>
              <a:gd name="connsiteX48" fmla="*/ 2763520 w 6654800"/>
              <a:gd name="connsiteY48" fmla="*/ 1524000 h 2499360"/>
              <a:gd name="connsiteX49" fmla="*/ 2824480 w 6654800"/>
              <a:gd name="connsiteY49" fmla="*/ 1493520 h 2499360"/>
              <a:gd name="connsiteX50" fmla="*/ 2885440 w 6654800"/>
              <a:gd name="connsiteY50" fmla="*/ 1452880 h 2499360"/>
              <a:gd name="connsiteX51" fmla="*/ 2926080 w 6654800"/>
              <a:gd name="connsiteY51" fmla="*/ 1422400 h 2499360"/>
              <a:gd name="connsiteX52" fmla="*/ 2956560 w 6654800"/>
              <a:gd name="connsiteY52" fmla="*/ 1391920 h 2499360"/>
              <a:gd name="connsiteX53" fmla="*/ 2987040 w 6654800"/>
              <a:gd name="connsiteY53" fmla="*/ 1381760 h 2499360"/>
              <a:gd name="connsiteX54" fmla="*/ 3007360 w 6654800"/>
              <a:gd name="connsiteY54" fmla="*/ 1351280 h 2499360"/>
              <a:gd name="connsiteX55" fmla="*/ 3017520 w 6654800"/>
              <a:gd name="connsiteY55" fmla="*/ 1320800 h 2499360"/>
              <a:gd name="connsiteX56" fmla="*/ 3048000 w 6654800"/>
              <a:gd name="connsiteY56" fmla="*/ 1300480 h 2499360"/>
              <a:gd name="connsiteX57" fmla="*/ 3058160 w 6654800"/>
              <a:gd name="connsiteY57" fmla="*/ 1270000 h 2499360"/>
              <a:gd name="connsiteX58" fmla="*/ 3088640 w 6654800"/>
              <a:gd name="connsiteY58" fmla="*/ 1239520 h 2499360"/>
              <a:gd name="connsiteX59" fmla="*/ 3108960 w 6654800"/>
              <a:gd name="connsiteY59" fmla="*/ 1209040 h 2499360"/>
              <a:gd name="connsiteX60" fmla="*/ 3119120 w 6654800"/>
              <a:gd name="connsiteY60" fmla="*/ 1087120 h 2499360"/>
              <a:gd name="connsiteX61" fmla="*/ 3149600 w 6654800"/>
              <a:gd name="connsiteY61" fmla="*/ 1036320 h 2499360"/>
              <a:gd name="connsiteX62" fmla="*/ 3200400 w 6654800"/>
              <a:gd name="connsiteY62" fmla="*/ 894080 h 2499360"/>
              <a:gd name="connsiteX63" fmla="*/ 3230880 w 6654800"/>
              <a:gd name="connsiteY63" fmla="*/ 863600 h 2499360"/>
              <a:gd name="connsiteX64" fmla="*/ 3261360 w 6654800"/>
              <a:gd name="connsiteY64" fmla="*/ 853440 h 2499360"/>
              <a:gd name="connsiteX65" fmla="*/ 3373120 w 6654800"/>
              <a:gd name="connsiteY65" fmla="*/ 853440 h 2499360"/>
              <a:gd name="connsiteX66" fmla="*/ 3393440 w 6654800"/>
              <a:gd name="connsiteY66" fmla="*/ 772160 h 2499360"/>
              <a:gd name="connsiteX67" fmla="*/ 3434080 w 6654800"/>
              <a:gd name="connsiteY67" fmla="*/ 731520 h 2499360"/>
              <a:gd name="connsiteX68" fmla="*/ 3464560 w 6654800"/>
              <a:gd name="connsiteY68" fmla="*/ 619760 h 2499360"/>
              <a:gd name="connsiteX69" fmla="*/ 3474720 w 6654800"/>
              <a:gd name="connsiteY69" fmla="*/ 579120 h 2499360"/>
              <a:gd name="connsiteX70" fmla="*/ 3495040 w 6654800"/>
              <a:gd name="connsiteY70" fmla="*/ 548640 h 2499360"/>
              <a:gd name="connsiteX71" fmla="*/ 3505200 w 6654800"/>
              <a:gd name="connsiteY71" fmla="*/ 487680 h 2499360"/>
              <a:gd name="connsiteX72" fmla="*/ 3545840 w 6654800"/>
              <a:gd name="connsiteY72" fmla="*/ 477520 h 2499360"/>
              <a:gd name="connsiteX73" fmla="*/ 3667760 w 6654800"/>
              <a:gd name="connsiteY73" fmla="*/ 467360 h 2499360"/>
              <a:gd name="connsiteX74" fmla="*/ 3749040 w 6654800"/>
              <a:gd name="connsiteY74" fmla="*/ 416560 h 2499360"/>
              <a:gd name="connsiteX75" fmla="*/ 3799840 w 6654800"/>
              <a:gd name="connsiteY75" fmla="*/ 365760 h 2499360"/>
              <a:gd name="connsiteX76" fmla="*/ 3992880 w 6654800"/>
              <a:gd name="connsiteY76" fmla="*/ 193040 h 2499360"/>
              <a:gd name="connsiteX77" fmla="*/ 4043680 w 6654800"/>
              <a:gd name="connsiteY77" fmla="*/ 213360 h 2499360"/>
              <a:gd name="connsiteX78" fmla="*/ 4104640 w 6654800"/>
              <a:gd name="connsiteY78" fmla="*/ 223520 h 2499360"/>
              <a:gd name="connsiteX79" fmla="*/ 4155440 w 6654800"/>
              <a:gd name="connsiteY79" fmla="*/ 233680 h 2499360"/>
              <a:gd name="connsiteX80" fmla="*/ 4236720 w 6654800"/>
              <a:gd name="connsiteY80" fmla="*/ 254000 h 2499360"/>
              <a:gd name="connsiteX81" fmla="*/ 4277360 w 6654800"/>
              <a:gd name="connsiteY81" fmla="*/ 264160 h 2499360"/>
              <a:gd name="connsiteX82" fmla="*/ 4378960 w 6654800"/>
              <a:gd name="connsiteY82" fmla="*/ 254000 h 2499360"/>
              <a:gd name="connsiteX83" fmla="*/ 4490720 w 6654800"/>
              <a:gd name="connsiteY83" fmla="*/ 162560 h 2499360"/>
              <a:gd name="connsiteX84" fmla="*/ 4582160 w 6654800"/>
              <a:gd name="connsiteY84" fmla="*/ 81280 h 2499360"/>
              <a:gd name="connsiteX85" fmla="*/ 4632960 w 6654800"/>
              <a:gd name="connsiteY85" fmla="*/ 40640 h 2499360"/>
              <a:gd name="connsiteX86" fmla="*/ 4714240 w 6654800"/>
              <a:gd name="connsiteY86" fmla="*/ 0 h 2499360"/>
              <a:gd name="connsiteX87" fmla="*/ 4856480 w 6654800"/>
              <a:gd name="connsiteY87" fmla="*/ 20320 h 2499360"/>
              <a:gd name="connsiteX88" fmla="*/ 4927600 w 6654800"/>
              <a:gd name="connsiteY88" fmla="*/ 40640 h 2499360"/>
              <a:gd name="connsiteX89" fmla="*/ 4978400 w 6654800"/>
              <a:gd name="connsiteY89" fmla="*/ 71120 h 2499360"/>
              <a:gd name="connsiteX90" fmla="*/ 5029200 w 6654800"/>
              <a:gd name="connsiteY90" fmla="*/ 132080 h 2499360"/>
              <a:gd name="connsiteX91" fmla="*/ 5059680 w 6654800"/>
              <a:gd name="connsiteY91" fmla="*/ 162560 h 2499360"/>
              <a:gd name="connsiteX92" fmla="*/ 5100320 w 6654800"/>
              <a:gd name="connsiteY92" fmla="*/ 314960 h 2499360"/>
              <a:gd name="connsiteX93" fmla="*/ 5130800 w 6654800"/>
              <a:gd name="connsiteY93" fmla="*/ 325120 h 2499360"/>
              <a:gd name="connsiteX94" fmla="*/ 5181600 w 6654800"/>
              <a:gd name="connsiteY94" fmla="*/ 355600 h 2499360"/>
              <a:gd name="connsiteX95" fmla="*/ 5222240 w 6654800"/>
              <a:gd name="connsiteY95" fmla="*/ 375920 h 2499360"/>
              <a:gd name="connsiteX96" fmla="*/ 5262880 w 6654800"/>
              <a:gd name="connsiteY96" fmla="*/ 436880 h 2499360"/>
              <a:gd name="connsiteX97" fmla="*/ 5283200 w 6654800"/>
              <a:gd name="connsiteY97" fmla="*/ 467360 h 2499360"/>
              <a:gd name="connsiteX98" fmla="*/ 5293360 w 6654800"/>
              <a:gd name="connsiteY98" fmla="*/ 497840 h 2499360"/>
              <a:gd name="connsiteX99" fmla="*/ 5313680 w 6654800"/>
              <a:gd name="connsiteY99" fmla="*/ 538480 h 2499360"/>
              <a:gd name="connsiteX100" fmla="*/ 5334000 w 6654800"/>
              <a:gd name="connsiteY100" fmla="*/ 619760 h 2499360"/>
              <a:gd name="connsiteX101" fmla="*/ 5354320 w 6654800"/>
              <a:gd name="connsiteY101" fmla="*/ 650240 h 2499360"/>
              <a:gd name="connsiteX102" fmla="*/ 5364480 w 6654800"/>
              <a:gd name="connsiteY102" fmla="*/ 680720 h 2499360"/>
              <a:gd name="connsiteX103" fmla="*/ 5394960 w 6654800"/>
              <a:gd name="connsiteY103" fmla="*/ 701040 h 2499360"/>
              <a:gd name="connsiteX104" fmla="*/ 5425440 w 6654800"/>
              <a:gd name="connsiteY104" fmla="*/ 731520 h 2499360"/>
              <a:gd name="connsiteX105" fmla="*/ 5476240 w 6654800"/>
              <a:gd name="connsiteY105" fmla="*/ 772160 h 2499360"/>
              <a:gd name="connsiteX106" fmla="*/ 5577840 w 6654800"/>
              <a:gd name="connsiteY106" fmla="*/ 924560 h 2499360"/>
              <a:gd name="connsiteX107" fmla="*/ 5638800 w 6654800"/>
              <a:gd name="connsiteY107" fmla="*/ 1005840 h 2499360"/>
              <a:gd name="connsiteX108" fmla="*/ 5709920 w 6654800"/>
              <a:gd name="connsiteY108" fmla="*/ 1168400 h 2499360"/>
              <a:gd name="connsiteX109" fmla="*/ 5720080 w 6654800"/>
              <a:gd name="connsiteY109" fmla="*/ 1219200 h 2499360"/>
              <a:gd name="connsiteX110" fmla="*/ 5781040 w 6654800"/>
              <a:gd name="connsiteY110" fmla="*/ 1270000 h 2499360"/>
              <a:gd name="connsiteX111" fmla="*/ 5872480 w 6654800"/>
              <a:gd name="connsiteY111" fmla="*/ 1371600 h 2499360"/>
              <a:gd name="connsiteX112" fmla="*/ 5923280 w 6654800"/>
              <a:gd name="connsiteY112" fmla="*/ 1452880 h 2499360"/>
              <a:gd name="connsiteX113" fmla="*/ 5984240 w 6654800"/>
              <a:gd name="connsiteY113" fmla="*/ 1524000 h 2499360"/>
              <a:gd name="connsiteX114" fmla="*/ 6055360 w 6654800"/>
              <a:gd name="connsiteY114" fmla="*/ 1666240 h 2499360"/>
              <a:gd name="connsiteX115" fmla="*/ 6136640 w 6654800"/>
              <a:gd name="connsiteY115" fmla="*/ 1778000 h 2499360"/>
              <a:gd name="connsiteX116" fmla="*/ 6146800 w 6654800"/>
              <a:gd name="connsiteY116" fmla="*/ 1991360 h 2499360"/>
              <a:gd name="connsiteX117" fmla="*/ 6156960 w 6654800"/>
              <a:gd name="connsiteY117" fmla="*/ 2021840 h 2499360"/>
              <a:gd name="connsiteX118" fmla="*/ 6268720 w 6654800"/>
              <a:gd name="connsiteY118" fmla="*/ 2042160 h 2499360"/>
              <a:gd name="connsiteX119" fmla="*/ 6319520 w 6654800"/>
              <a:gd name="connsiteY119" fmla="*/ 2052320 h 2499360"/>
              <a:gd name="connsiteX120" fmla="*/ 6350000 w 6654800"/>
              <a:gd name="connsiteY120" fmla="*/ 2072640 h 2499360"/>
              <a:gd name="connsiteX121" fmla="*/ 6390640 w 6654800"/>
              <a:gd name="connsiteY121" fmla="*/ 2092960 h 2499360"/>
              <a:gd name="connsiteX122" fmla="*/ 6410960 w 6654800"/>
              <a:gd name="connsiteY122" fmla="*/ 2123440 h 2499360"/>
              <a:gd name="connsiteX123" fmla="*/ 6471920 w 6654800"/>
              <a:gd name="connsiteY123" fmla="*/ 2164080 h 2499360"/>
              <a:gd name="connsiteX124" fmla="*/ 6502400 w 6654800"/>
              <a:gd name="connsiteY124" fmla="*/ 2225040 h 2499360"/>
              <a:gd name="connsiteX125" fmla="*/ 6512560 w 6654800"/>
              <a:gd name="connsiteY125" fmla="*/ 2275840 h 2499360"/>
              <a:gd name="connsiteX126" fmla="*/ 6563360 w 6654800"/>
              <a:gd name="connsiteY126" fmla="*/ 2326640 h 2499360"/>
              <a:gd name="connsiteX127" fmla="*/ 6634480 w 6654800"/>
              <a:gd name="connsiteY127" fmla="*/ 2458720 h 2499360"/>
              <a:gd name="connsiteX128" fmla="*/ 6654800 w 6654800"/>
              <a:gd name="connsiteY128" fmla="*/ 249936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654800" h="2499360">
                <a:moveTo>
                  <a:pt x="0" y="1351280"/>
                </a:moveTo>
                <a:cubicBezTo>
                  <a:pt x="33867" y="1347893"/>
                  <a:pt x="68147" y="1347392"/>
                  <a:pt x="101600" y="1341120"/>
                </a:cubicBezTo>
                <a:cubicBezTo>
                  <a:pt x="122652" y="1337173"/>
                  <a:pt x="141780" y="1325995"/>
                  <a:pt x="162560" y="1320800"/>
                </a:cubicBezTo>
                <a:lnTo>
                  <a:pt x="203200" y="1310640"/>
                </a:lnTo>
                <a:cubicBezTo>
                  <a:pt x="213360" y="1303867"/>
                  <a:pt x="223744" y="1297417"/>
                  <a:pt x="233680" y="1290320"/>
                </a:cubicBezTo>
                <a:cubicBezTo>
                  <a:pt x="247459" y="1280478"/>
                  <a:pt x="259618" y="1268241"/>
                  <a:pt x="274320" y="1259840"/>
                </a:cubicBezTo>
                <a:cubicBezTo>
                  <a:pt x="291142" y="1250227"/>
                  <a:pt x="342737" y="1242093"/>
                  <a:pt x="355600" y="1239520"/>
                </a:cubicBezTo>
                <a:cubicBezTo>
                  <a:pt x="413173" y="1242907"/>
                  <a:pt x="471884" y="1237799"/>
                  <a:pt x="528320" y="1249680"/>
                </a:cubicBezTo>
                <a:cubicBezTo>
                  <a:pt x="540269" y="1252196"/>
                  <a:pt x="540006" y="1271526"/>
                  <a:pt x="548640" y="1280160"/>
                </a:cubicBezTo>
                <a:cubicBezTo>
                  <a:pt x="557274" y="1288794"/>
                  <a:pt x="569739" y="1292663"/>
                  <a:pt x="579120" y="1300480"/>
                </a:cubicBezTo>
                <a:cubicBezTo>
                  <a:pt x="590158" y="1309678"/>
                  <a:pt x="597908" y="1322609"/>
                  <a:pt x="609600" y="1330960"/>
                </a:cubicBezTo>
                <a:cubicBezTo>
                  <a:pt x="621925" y="1339763"/>
                  <a:pt x="638123" y="1342193"/>
                  <a:pt x="650240" y="1351280"/>
                </a:cubicBezTo>
                <a:cubicBezTo>
                  <a:pt x="665566" y="1362775"/>
                  <a:pt x="677333" y="1378373"/>
                  <a:pt x="690880" y="1391920"/>
                </a:cubicBezTo>
                <a:cubicBezTo>
                  <a:pt x="694832" y="1407727"/>
                  <a:pt x="701313" y="1453017"/>
                  <a:pt x="721360" y="1463040"/>
                </a:cubicBezTo>
                <a:cubicBezTo>
                  <a:pt x="746339" y="1475529"/>
                  <a:pt x="802640" y="1483360"/>
                  <a:pt x="802640" y="1483360"/>
                </a:cubicBezTo>
                <a:cubicBezTo>
                  <a:pt x="806027" y="1493520"/>
                  <a:pt x="809858" y="1503542"/>
                  <a:pt x="812800" y="1513840"/>
                </a:cubicBezTo>
                <a:cubicBezTo>
                  <a:pt x="822078" y="1546313"/>
                  <a:pt x="814703" y="1564235"/>
                  <a:pt x="853440" y="1574800"/>
                </a:cubicBezTo>
                <a:cubicBezTo>
                  <a:pt x="879782" y="1581984"/>
                  <a:pt x="907627" y="1581573"/>
                  <a:pt x="934720" y="1584960"/>
                </a:cubicBezTo>
                <a:cubicBezTo>
                  <a:pt x="955040" y="1598507"/>
                  <a:pt x="971988" y="1619677"/>
                  <a:pt x="995680" y="1625600"/>
                </a:cubicBezTo>
                <a:cubicBezTo>
                  <a:pt x="1046710" y="1638357"/>
                  <a:pt x="1023073" y="1631344"/>
                  <a:pt x="1066800" y="1645920"/>
                </a:cubicBezTo>
                <a:cubicBezTo>
                  <a:pt x="1073573" y="1656080"/>
                  <a:pt x="1078486" y="1667766"/>
                  <a:pt x="1087120" y="1676400"/>
                </a:cubicBezTo>
                <a:cubicBezTo>
                  <a:pt x="1099339" y="1688619"/>
                  <a:pt x="1144959" y="1711728"/>
                  <a:pt x="1158240" y="1717040"/>
                </a:cubicBezTo>
                <a:cubicBezTo>
                  <a:pt x="1168371" y="1721093"/>
                  <a:pt x="1240193" y="1745649"/>
                  <a:pt x="1259840" y="1747520"/>
                </a:cubicBezTo>
                <a:cubicBezTo>
                  <a:pt x="1317253" y="1752988"/>
                  <a:pt x="1374987" y="1754293"/>
                  <a:pt x="1432560" y="1757680"/>
                </a:cubicBezTo>
                <a:cubicBezTo>
                  <a:pt x="1449493" y="1764453"/>
                  <a:pt x="1469349" y="1766324"/>
                  <a:pt x="1483360" y="1778000"/>
                </a:cubicBezTo>
                <a:cubicBezTo>
                  <a:pt x="1555609" y="1838207"/>
                  <a:pt x="1424658" y="1785526"/>
                  <a:pt x="1524000" y="1818640"/>
                </a:cubicBezTo>
                <a:cubicBezTo>
                  <a:pt x="1544320" y="1815253"/>
                  <a:pt x="1565944" y="1816403"/>
                  <a:pt x="1584960" y="1808480"/>
                </a:cubicBezTo>
                <a:cubicBezTo>
                  <a:pt x="1607503" y="1799087"/>
                  <a:pt x="1645920" y="1767840"/>
                  <a:pt x="1645920" y="1767840"/>
                </a:cubicBezTo>
                <a:cubicBezTo>
                  <a:pt x="1674811" y="1724503"/>
                  <a:pt x="1688135" y="1709978"/>
                  <a:pt x="1706880" y="1666240"/>
                </a:cubicBezTo>
                <a:cubicBezTo>
                  <a:pt x="1711099" y="1656396"/>
                  <a:pt x="1709467" y="1643333"/>
                  <a:pt x="1717040" y="1635760"/>
                </a:cubicBezTo>
                <a:cubicBezTo>
                  <a:pt x="1741043" y="1611757"/>
                  <a:pt x="1790430" y="1610409"/>
                  <a:pt x="1818640" y="1605280"/>
                </a:cubicBezTo>
                <a:cubicBezTo>
                  <a:pt x="1835630" y="1602191"/>
                  <a:pt x="1852583" y="1598866"/>
                  <a:pt x="1869440" y="1595120"/>
                </a:cubicBezTo>
                <a:cubicBezTo>
                  <a:pt x="1883071" y="1592091"/>
                  <a:pt x="1896306" y="1587256"/>
                  <a:pt x="1910080" y="1584960"/>
                </a:cubicBezTo>
                <a:cubicBezTo>
                  <a:pt x="1937013" y="1580471"/>
                  <a:pt x="1964267" y="1578187"/>
                  <a:pt x="1991360" y="1574800"/>
                </a:cubicBezTo>
                <a:cubicBezTo>
                  <a:pt x="2011680" y="1578187"/>
                  <a:pt x="2033495" y="1576593"/>
                  <a:pt x="2052320" y="1584960"/>
                </a:cubicBezTo>
                <a:cubicBezTo>
                  <a:pt x="2065450" y="1590796"/>
                  <a:pt x="2070845" y="1607470"/>
                  <a:pt x="2082800" y="1615440"/>
                </a:cubicBezTo>
                <a:cubicBezTo>
                  <a:pt x="2091711" y="1621381"/>
                  <a:pt x="2103120" y="1622213"/>
                  <a:pt x="2113280" y="1625600"/>
                </a:cubicBezTo>
                <a:cubicBezTo>
                  <a:pt x="2123440" y="1635760"/>
                  <a:pt x="2130129" y="1651536"/>
                  <a:pt x="2143760" y="1656080"/>
                </a:cubicBezTo>
                <a:cubicBezTo>
                  <a:pt x="2153920" y="1659467"/>
                  <a:pt x="2163942" y="1648862"/>
                  <a:pt x="2174240" y="1645920"/>
                </a:cubicBezTo>
                <a:cubicBezTo>
                  <a:pt x="2187666" y="1642084"/>
                  <a:pt x="2201333" y="1639147"/>
                  <a:pt x="2214880" y="1635760"/>
                </a:cubicBezTo>
                <a:cubicBezTo>
                  <a:pt x="2326640" y="1561253"/>
                  <a:pt x="2251456" y="1596475"/>
                  <a:pt x="2458720" y="1584960"/>
                </a:cubicBezTo>
                <a:cubicBezTo>
                  <a:pt x="2465493" y="1571413"/>
                  <a:pt x="2473074" y="1558241"/>
                  <a:pt x="2479040" y="1544320"/>
                </a:cubicBezTo>
                <a:cubicBezTo>
                  <a:pt x="2483259" y="1534476"/>
                  <a:pt x="2484411" y="1523419"/>
                  <a:pt x="2489200" y="1513840"/>
                </a:cubicBezTo>
                <a:cubicBezTo>
                  <a:pt x="2494661" y="1502918"/>
                  <a:pt x="2503462" y="1493962"/>
                  <a:pt x="2509520" y="1483360"/>
                </a:cubicBezTo>
                <a:cubicBezTo>
                  <a:pt x="2517034" y="1470210"/>
                  <a:pt x="2518341" y="1452577"/>
                  <a:pt x="2529840" y="1442720"/>
                </a:cubicBezTo>
                <a:cubicBezTo>
                  <a:pt x="2543687" y="1430851"/>
                  <a:pt x="2563707" y="1429173"/>
                  <a:pt x="2580640" y="1422400"/>
                </a:cubicBezTo>
                <a:cubicBezTo>
                  <a:pt x="2621280" y="1425787"/>
                  <a:pt x="2663348" y="1421357"/>
                  <a:pt x="2702560" y="1432560"/>
                </a:cubicBezTo>
                <a:cubicBezTo>
                  <a:pt x="2728148" y="1439871"/>
                  <a:pt x="2726582" y="1504152"/>
                  <a:pt x="2733040" y="1513840"/>
                </a:cubicBezTo>
                <a:cubicBezTo>
                  <a:pt x="2738981" y="1522751"/>
                  <a:pt x="2753360" y="1520613"/>
                  <a:pt x="2763520" y="1524000"/>
                </a:cubicBezTo>
                <a:cubicBezTo>
                  <a:pt x="2794068" y="1513817"/>
                  <a:pt x="2798219" y="1515404"/>
                  <a:pt x="2824480" y="1493520"/>
                </a:cubicBezTo>
                <a:cubicBezTo>
                  <a:pt x="2875217" y="1451239"/>
                  <a:pt x="2831875" y="1470735"/>
                  <a:pt x="2885440" y="1452880"/>
                </a:cubicBezTo>
                <a:cubicBezTo>
                  <a:pt x="2898987" y="1442720"/>
                  <a:pt x="2913223" y="1433420"/>
                  <a:pt x="2926080" y="1422400"/>
                </a:cubicBezTo>
                <a:cubicBezTo>
                  <a:pt x="2936989" y="1413049"/>
                  <a:pt x="2944605" y="1399890"/>
                  <a:pt x="2956560" y="1391920"/>
                </a:cubicBezTo>
                <a:cubicBezTo>
                  <a:pt x="2965471" y="1385979"/>
                  <a:pt x="2976880" y="1385147"/>
                  <a:pt x="2987040" y="1381760"/>
                </a:cubicBezTo>
                <a:cubicBezTo>
                  <a:pt x="2993813" y="1371600"/>
                  <a:pt x="3001899" y="1362202"/>
                  <a:pt x="3007360" y="1351280"/>
                </a:cubicBezTo>
                <a:cubicBezTo>
                  <a:pt x="3012149" y="1341701"/>
                  <a:pt x="3010830" y="1329163"/>
                  <a:pt x="3017520" y="1320800"/>
                </a:cubicBezTo>
                <a:cubicBezTo>
                  <a:pt x="3025148" y="1311265"/>
                  <a:pt x="3037840" y="1307253"/>
                  <a:pt x="3048000" y="1300480"/>
                </a:cubicBezTo>
                <a:cubicBezTo>
                  <a:pt x="3051387" y="1290320"/>
                  <a:pt x="3052219" y="1278911"/>
                  <a:pt x="3058160" y="1270000"/>
                </a:cubicBezTo>
                <a:cubicBezTo>
                  <a:pt x="3066130" y="1258045"/>
                  <a:pt x="3079442" y="1250558"/>
                  <a:pt x="3088640" y="1239520"/>
                </a:cubicBezTo>
                <a:cubicBezTo>
                  <a:pt x="3096457" y="1230139"/>
                  <a:pt x="3102187" y="1219200"/>
                  <a:pt x="3108960" y="1209040"/>
                </a:cubicBezTo>
                <a:cubicBezTo>
                  <a:pt x="3112347" y="1168400"/>
                  <a:pt x="3109780" y="1126817"/>
                  <a:pt x="3119120" y="1087120"/>
                </a:cubicBezTo>
                <a:cubicBezTo>
                  <a:pt x="3123643" y="1067897"/>
                  <a:pt x="3144028" y="1055265"/>
                  <a:pt x="3149600" y="1036320"/>
                </a:cubicBezTo>
                <a:cubicBezTo>
                  <a:pt x="3208734" y="835265"/>
                  <a:pt x="3124731" y="957138"/>
                  <a:pt x="3200400" y="894080"/>
                </a:cubicBezTo>
                <a:cubicBezTo>
                  <a:pt x="3211438" y="884882"/>
                  <a:pt x="3218925" y="871570"/>
                  <a:pt x="3230880" y="863600"/>
                </a:cubicBezTo>
                <a:cubicBezTo>
                  <a:pt x="3239791" y="857659"/>
                  <a:pt x="3251200" y="856827"/>
                  <a:pt x="3261360" y="853440"/>
                </a:cubicBezTo>
                <a:cubicBezTo>
                  <a:pt x="3285073" y="858183"/>
                  <a:pt x="3351537" y="877721"/>
                  <a:pt x="3373120" y="853440"/>
                </a:cubicBezTo>
                <a:cubicBezTo>
                  <a:pt x="3391674" y="832567"/>
                  <a:pt x="3380951" y="797139"/>
                  <a:pt x="3393440" y="772160"/>
                </a:cubicBezTo>
                <a:cubicBezTo>
                  <a:pt x="3402008" y="755025"/>
                  <a:pt x="3420533" y="745067"/>
                  <a:pt x="3434080" y="731520"/>
                </a:cubicBezTo>
                <a:cubicBezTo>
                  <a:pt x="3453071" y="674546"/>
                  <a:pt x="3441643" y="711430"/>
                  <a:pt x="3464560" y="619760"/>
                </a:cubicBezTo>
                <a:cubicBezTo>
                  <a:pt x="3467947" y="606213"/>
                  <a:pt x="3466974" y="590738"/>
                  <a:pt x="3474720" y="579120"/>
                </a:cubicBezTo>
                <a:lnTo>
                  <a:pt x="3495040" y="548640"/>
                </a:lnTo>
                <a:cubicBezTo>
                  <a:pt x="3498427" y="528320"/>
                  <a:pt x="3493226" y="504443"/>
                  <a:pt x="3505200" y="487680"/>
                </a:cubicBezTo>
                <a:cubicBezTo>
                  <a:pt x="3513316" y="476317"/>
                  <a:pt x="3531984" y="479252"/>
                  <a:pt x="3545840" y="477520"/>
                </a:cubicBezTo>
                <a:cubicBezTo>
                  <a:pt x="3586306" y="472462"/>
                  <a:pt x="3627120" y="470747"/>
                  <a:pt x="3667760" y="467360"/>
                </a:cubicBezTo>
                <a:cubicBezTo>
                  <a:pt x="3706693" y="447893"/>
                  <a:pt x="3715125" y="446707"/>
                  <a:pt x="3749040" y="416560"/>
                </a:cubicBezTo>
                <a:cubicBezTo>
                  <a:pt x="3766938" y="400650"/>
                  <a:pt x="3781942" y="381670"/>
                  <a:pt x="3799840" y="365760"/>
                </a:cubicBezTo>
                <a:cubicBezTo>
                  <a:pt x="4013095" y="176200"/>
                  <a:pt x="3861623" y="324297"/>
                  <a:pt x="3992880" y="193040"/>
                </a:cubicBezTo>
                <a:cubicBezTo>
                  <a:pt x="4009813" y="199813"/>
                  <a:pt x="4026085" y="208561"/>
                  <a:pt x="4043680" y="213360"/>
                </a:cubicBezTo>
                <a:cubicBezTo>
                  <a:pt x="4063554" y="218780"/>
                  <a:pt x="4084372" y="219835"/>
                  <a:pt x="4104640" y="223520"/>
                </a:cubicBezTo>
                <a:cubicBezTo>
                  <a:pt x="4121630" y="226609"/>
                  <a:pt x="4138614" y="229797"/>
                  <a:pt x="4155440" y="233680"/>
                </a:cubicBezTo>
                <a:cubicBezTo>
                  <a:pt x="4182652" y="239960"/>
                  <a:pt x="4209627" y="247227"/>
                  <a:pt x="4236720" y="254000"/>
                </a:cubicBezTo>
                <a:lnTo>
                  <a:pt x="4277360" y="264160"/>
                </a:lnTo>
                <a:cubicBezTo>
                  <a:pt x="4311227" y="260773"/>
                  <a:pt x="4348231" y="268633"/>
                  <a:pt x="4378960" y="254000"/>
                </a:cubicBezTo>
                <a:cubicBezTo>
                  <a:pt x="4422418" y="233306"/>
                  <a:pt x="4453363" y="192913"/>
                  <a:pt x="4490720" y="162560"/>
                </a:cubicBezTo>
                <a:cubicBezTo>
                  <a:pt x="4659398" y="25509"/>
                  <a:pt x="4435263" y="211855"/>
                  <a:pt x="4582160" y="81280"/>
                </a:cubicBezTo>
                <a:cubicBezTo>
                  <a:pt x="4598368" y="66873"/>
                  <a:pt x="4614492" y="52005"/>
                  <a:pt x="4632960" y="40640"/>
                </a:cubicBezTo>
                <a:cubicBezTo>
                  <a:pt x="4658758" y="24764"/>
                  <a:pt x="4714240" y="0"/>
                  <a:pt x="4714240" y="0"/>
                </a:cubicBezTo>
                <a:cubicBezTo>
                  <a:pt x="4796139" y="27300"/>
                  <a:pt x="4678406" y="-9359"/>
                  <a:pt x="4856480" y="20320"/>
                </a:cubicBezTo>
                <a:cubicBezTo>
                  <a:pt x="4880800" y="24373"/>
                  <a:pt x="4903893" y="33867"/>
                  <a:pt x="4927600" y="40640"/>
                </a:cubicBezTo>
                <a:cubicBezTo>
                  <a:pt x="4944533" y="50800"/>
                  <a:pt x="4962602" y="59272"/>
                  <a:pt x="4978400" y="71120"/>
                </a:cubicBezTo>
                <a:cubicBezTo>
                  <a:pt x="5017977" y="100803"/>
                  <a:pt x="5000517" y="97660"/>
                  <a:pt x="5029200" y="132080"/>
                </a:cubicBezTo>
                <a:cubicBezTo>
                  <a:pt x="5038398" y="143118"/>
                  <a:pt x="5049520" y="152400"/>
                  <a:pt x="5059680" y="162560"/>
                </a:cubicBezTo>
                <a:cubicBezTo>
                  <a:pt x="5060879" y="167354"/>
                  <a:pt x="5094488" y="305629"/>
                  <a:pt x="5100320" y="314960"/>
                </a:cubicBezTo>
                <a:cubicBezTo>
                  <a:pt x="5105996" y="324042"/>
                  <a:pt x="5121221" y="320331"/>
                  <a:pt x="5130800" y="325120"/>
                </a:cubicBezTo>
                <a:cubicBezTo>
                  <a:pt x="5148463" y="333951"/>
                  <a:pt x="5164338" y="346010"/>
                  <a:pt x="5181600" y="355600"/>
                </a:cubicBezTo>
                <a:cubicBezTo>
                  <a:pt x="5194840" y="362955"/>
                  <a:pt x="5208693" y="369147"/>
                  <a:pt x="5222240" y="375920"/>
                </a:cubicBezTo>
                <a:lnTo>
                  <a:pt x="5262880" y="436880"/>
                </a:lnTo>
                <a:cubicBezTo>
                  <a:pt x="5269653" y="447040"/>
                  <a:pt x="5279339" y="455776"/>
                  <a:pt x="5283200" y="467360"/>
                </a:cubicBezTo>
                <a:cubicBezTo>
                  <a:pt x="5286587" y="477520"/>
                  <a:pt x="5289141" y="487996"/>
                  <a:pt x="5293360" y="497840"/>
                </a:cubicBezTo>
                <a:cubicBezTo>
                  <a:pt x="5299326" y="511761"/>
                  <a:pt x="5308891" y="524112"/>
                  <a:pt x="5313680" y="538480"/>
                </a:cubicBezTo>
                <a:cubicBezTo>
                  <a:pt x="5322511" y="564974"/>
                  <a:pt x="5318509" y="596523"/>
                  <a:pt x="5334000" y="619760"/>
                </a:cubicBezTo>
                <a:cubicBezTo>
                  <a:pt x="5340773" y="629920"/>
                  <a:pt x="5348859" y="639318"/>
                  <a:pt x="5354320" y="650240"/>
                </a:cubicBezTo>
                <a:cubicBezTo>
                  <a:pt x="5359109" y="659819"/>
                  <a:pt x="5357790" y="672357"/>
                  <a:pt x="5364480" y="680720"/>
                </a:cubicBezTo>
                <a:cubicBezTo>
                  <a:pt x="5372108" y="690255"/>
                  <a:pt x="5385579" y="693223"/>
                  <a:pt x="5394960" y="701040"/>
                </a:cubicBezTo>
                <a:cubicBezTo>
                  <a:pt x="5405998" y="710238"/>
                  <a:pt x="5414627" y="722058"/>
                  <a:pt x="5425440" y="731520"/>
                </a:cubicBezTo>
                <a:cubicBezTo>
                  <a:pt x="5441760" y="745800"/>
                  <a:pt x="5462803" y="755140"/>
                  <a:pt x="5476240" y="772160"/>
                </a:cubicBezTo>
                <a:cubicBezTo>
                  <a:pt x="5514072" y="820080"/>
                  <a:pt x="5541208" y="875717"/>
                  <a:pt x="5577840" y="924560"/>
                </a:cubicBezTo>
                <a:cubicBezTo>
                  <a:pt x="5598160" y="951653"/>
                  <a:pt x="5620851" y="977121"/>
                  <a:pt x="5638800" y="1005840"/>
                </a:cubicBezTo>
                <a:cubicBezTo>
                  <a:pt x="5664174" y="1046439"/>
                  <a:pt x="5695748" y="1122341"/>
                  <a:pt x="5709920" y="1168400"/>
                </a:cubicBezTo>
                <a:cubicBezTo>
                  <a:pt x="5714998" y="1184905"/>
                  <a:pt x="5712357" y="1203754"/>
                  <a:pt x="5720080" y="1219200"/>
                </a:cubicBezTo>
                <a:cubicBezTo>
                  <a:pt x="5733292" y="1245623"/>
                  <a:pt x="5760618" y="1252495"/>
                  <a:pt x="5781040" y="1270000"/>
                </a:cubicBezTo>
                <a:cubicBezTo>
                  <a:pt x="5807938" y="1293056"/>
                  <a:pt x="5854211" y="1346024"/>
                  <a:pt x="5872480" y="1371600"/>
                </a:cubicBezTo>
                <a:cubicBezTo>
                  <a:pt x="5891050" y="1397599"/>
                  <a:pt x="5904386" y="1427116"/>
                  <a:pt x="5923280" y="1452880"/>
                </a:cubicBezTo>
                <a:cubicBezTo>
                  <a:pt x="5941744" y="1478059"/>
                  <a:pt x="5967805" y="1497452"/>
                  <a:pt x="5984240" y="1524000"/>
                </a:cubicBezTo>
                <a:cubicBezTo>
                  <a:pt x="6012142" y="1569072"/>
                  <a:pt x="6023554" y="1623832"/>
                  <a:pt x="6055360" y="1666240"/>
                </a:cubicBezTo>
                <a:cubicBezTo>
                  <a:pt x="6123646" y="1757289"/>
                  <a:pt x="6097534" y="1719341"/>
                  <a:pt x="6136640" y="1778000"/>
                </a:cubicBezTo>
                <a:cubicBezTo>
                  <a:pt x="6140027" y="1849120"/>
                  <a:pt x="6140887" y="1920405"/>
                  <a:pt x="6146800" y="1991360"/>
                </a:cubicBezTo>
                <a:cubicBezTo>
                  <a:pt x="6147689" y="2002033"/>
                  <a:pt x="6147074" y="2017721"/>
                  <a:pt x="6156960" y="2021840"/>
                </a:cubicBezTo>
                <a:cubicBezTo>
                  <a:pt x="6191911" y="2036403"/>
                  <a:pt x="6231504" y="2035182"/>
                  <a:pt x="6268720" y="2042160"/>
                </a:cubicBezTo>
                <a:cubicBezTo>
                  <a:pt x="6285693" y="2045342"/>
                  <a:pt x="6302587" y="2048933"/>
                  <a:pt x="6319520" y="2052320"/>
                </a:cubicBezTo>
                <a:cubicBezTo>
                  <a:pt x="6329680" y="2059093"/>
                  <a:pt x="6339398" y="2066582"/>
                  <a:pt x="6350000" y="2072640"/>
                </a:cubicBezTo>
                <a:cubicBezTo>
                  <a:pt x="6363150" y="2080154"/>
                  <a:pt x="6379005" y="2083264"/>
                  <a:pt x="6390640" y="2092960"/>
                </a:cubicBezTo>
                <a:cubicBezTo>
                  <a:pt x="6400021" y="2100777"/>
                  <a:pt x="6401770" y="2115399"/>
                  <a:pt x="6410960" y="2123440"/>
                </a:cubicBezTo>
                <a:cubicBezTo>
                  <a:pt x="6429339" y="2139522"/>
                  <a:pt x="6471920" y="2164080"/>
                  <a:pt x="6471920" y="2164080"/>
                </a:cubicBezTo>
                <a:cubicBezTo>
                  <a:pt x="6491786" y="2193879"/>
                  <a:pt x="6493987" y="2191389"/>
                  <a:pt x="6502400" y="2225040"/>
                </a:cubicBezTo>
                <a:cubicBezTo>
                  <a:pt x="6506588" y="2241793"/>
                  <a:pt x="6506497" y="2259671"/>
                  <a:pt x="6512560" y="2275840"/>
                </a:cubicBezTo>
                <a:cubicBezTo>
                  <a:pt x="6523849" y="2305944"/>
                  <a:pt x="6538524" y="2310083"/>
                  <a:pt x="6563360" y="2326640"/>
                </a:cubicBezTo>
                <a:cubicBezTo>
                  <a:pt x="6585236" y="2363100"/>
                  <a:pt x="6622112" y="2421616"/>
                  <a:pt x="6634480" y="2458720"/>
                </a:cubicBezTo>
                <a:cubicBezTo>
                  <a:pt x="6646155" y="2493744"/>
                  <a:pt x="6637067" y="2481627"/>
                  <a:pt x="6654800" y="2499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5" name="Title 1"/>
          <p:cNvSpPr>
            <a:spLocks noGrp="1"/>
          </p:cNvSpPr>
          <p:nvPr>
            <p:ph type="title"/>
          </p:nvPr>
        </p:nvSpPr>
        <p:spPr>
          <a:xfrm>
            <a:off x="304800" y="635000"/>
            <a:ext cx="8793162" cy="752475"/>
          </a:xfrm>
        </p:spPr>
        <p:txBody>
          <a:bodyPr/>
          <a:lstStyle/>
          <a:p>
            <a:r>
              <a:rPr lang="en-GB" altLang="en-US" b="1">
                <a:solidFill>
                  <a:srgbClr val="0000FF"/>
                </a:solidFill>
                <a:latin typeface="Arial" charset="0"/>
                <a:ea typeface="Arial" charset="0"/>
                <a:cs typeface="Arial" charset="0"/>
              </a:rPr>
              <a:t>Decision </a:t>
            </a:r>
            <a:r>
              <a:rPr lang="en-GB" altLang="en-US" b="1" dirty="0">
                <a:solidFill>
                  <a:srgbClr val="0000FF"/>
                </a:solidFill>
                <a:latin typeface="Arial" charset="0"/>
                <a:ea typeface="Arial" charset="0"/>
                <a:cs typeface="Arial" charset="0"/>
              </a:rPr>
              <a:t>boundary perspective…</a:t>
            </a:r>
          </a:p>
        </p:txBody>
      </p:sp>
    </p:spTree>
    <p:extLst>
      <p:ext uri="{BB962C8B-B14F-4D97-AF65-F5344CB8AC3E}">
        <p14:creationId xmlns:p14="http://schemas.microsoft.com/office/powerpoint/2010/main" val="209476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7831" y="236220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3315"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t>6.4  2.8   1.7         1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3316" name="TextBox 2"/>
          <p:cNvSpPr txBox="1">
            <a:spLocks noChangeArrowheads="1"/>
          </p:cNvSpPr>
          <p:nvPr/>
        </p:nvSpPr>
        <p:spPr bwMode="auto">
          <a:xfrm>
            <a:off x="4775200" y="955675"/>
            <a:ext cx="4178300"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Initialise with random weights</a:t>
            </a:r>
          </a:p>
        </p:txBody>
      </p:sp>
      <p:sp>
        <p:nvSpPr>
          <p:cNvPr id="2" name="文本框 1">
            <a:extLst>
              <a:ext uri="{FF2B5EF4-FFF2-40B4-BE49-F238E27FC236}">
                <a16:creationId xmlns:a16="http://schemas.microsoft.com/office/drawing/2014/main" id="{861BA226-FE76-4343-850D-2BCDE8C243D5}"/>
              </a:ext>
            </a:extLst>
          </p:cNvPr>
          <p:cNvSpPr txBox="1"/>
          <p:nvPr/>
        </p:nvSpPr>
        <p:spPr>
          <a:xfrm>
            <a:off x="7162800" y="2514600"/>
            <a:ext cx="762000" cy="369332"/>
          </a:xfrm>
          <a:prstGeom prst="rect">
            <a:avLst/>
          </a:prstGeom>
          <a:noFill/>
        </p:spPr>
        <p:txBody>
          <a:bodyPr wrap="square" rtlCol="0">
            <a:spAutoFit/>
          </a:bodyPr>
          <a:lstStyle/>
          <a:p>
            <a:r>
              <a:rPr lang="en-US" altLang="zh-CN" dirty="0"/>
              <a:t>w</a:t>
            </a:r>
            <a:endParaRPr lang="zh-CN" altLang="en-US" dirty="0"/>
          </a:p>
        </p:txBody>
      </p:sp>
      <p:sp>
        <p:nvSpPr>
          <p:cNvPr id="6" name="文本框 5">
            <a:extLst>
              <a:ext uri="{FF2B5EF4-FFF2-40B4-BE49-F238E27FC236}">
                <a16:creationId xmlns:a16="http://schemas.microsoft.com/office/drawing/2014/main" id="{B4E22DF1-03AB-47E9-AD53-AE4C43CDFA71}"/>
              </a:ext>
            </a:extLst>
          </p:cNvPr>
          <p:cNvSpPr txBox="1"/>
          <p:nvPr/>
        </p:nvSpPr>
        <p:spPr>
          <a:xfrm>
            <a:off x="5486400" y="4415716"/>
            <a:ext cx="762000" cy="369332"/>
          </a:xfrm>
          <a:prstGeom prst="rect">
            <a:avLst/>
          </a:prstGeom>
          <a:noFill/>
        </p:spPr>
        <p:txBody>
          <a:bodyPr wrap="square" rtlCol="0">
            <a:spAutoFit/>
          </a:bodyPr>
          <a:lstStyle/>
          <a:p>
            <a:r>
              <a:rPr lang="en-US" altLang="zh-CN" dirty="0"/>
              <a:t>w</a:t>
            </a:r>
            <a:endParaRPr lang="zh-CN" altLang="en-US" dirty="0"/>
          </a:p>
        </p:txBody>
      </p:sp>
      <p:sp>
        <p:nvSpPr>
          <p:cNvPr id="7" name="文本框 6">
            <a:extLst>
              <a:ext uri="{FF2B5EF4-FFF2-40B4-BE49-F238E27FC236}">
                <a16:creationId xmlns:a16="http://schemas.microsoft.com/office/drawing/2014/main" id="{DF36916B-F0C2-4C66-852E-AB110E611405}"/>
              </a:ext>
            </a:extLst>
          </p:cNvPr>
          <p:cNvSpPr txBox="1"/>
          <p:nvPr/>
        </p:nvSpPr>
        <p:spPr>
          <a:xfrm>
            <a:off x="5499316" y="2257618"/>
            <a:ext cx="762000" cy="369332"/>
          </a:xfrm>
          <a:prstGeom prst="rect">
            <a:avLst/>
          </a:prstGeom>
          <a:noFill/>
        </p:spPr>
        <p:txBody>
          <a:bodyPr wrap="square" rtlCol="0">
            <a:spAutoFit/>
          </a:bodyPr>
          <a:lstStyle/>
          <a:p>
            <a:r>
              <a:rPr lang="en-US" altLang="zh-CN" dirty="0"/>
              <a:t>w</a:t>
            </a:r>
            <a:endParaRPr lang="zh-CN" altLang="en-US" dirty="0"/>
          </a:p>
        </p:txBody>
      </p:sp>
      <p:sp>
        <p:nvSpPr>
          <p:cNvPr id="8" name="文本框 7">
            <a:extLst>
              <a:ext uri="{FF2B5EF4-FFF2-40B4-BE49-F238E27FC236}">
                <a16:creationId xmlns:a16="http://schemas.microsoft.com/office/drawing/2014/main" id="{7C39AD3D-BFF0-4801-8471-9BAF1D35863D}"/>
              </a:ext>
            </a:extLst>
          </p:cNvPr>
          <p:cNvSpPr txBox="1"/>
          <p:nvPr/>
        </p:nvSpPr>
        <p:spPr>
          <a:xfrm>
            <a:off x="7239000" y="4212863"/>
            <a:ext cx="762000" cy="369332"/>
          </a:xfrm>
          <a:prstGeom prst="rect">
            <a:avLst/>
          </a:prstGeom>
          <a:noFill/>
        </p:spPr>
        <p:txBody>
          <a:bodyPr wrap="square" rtlCol="0">
            <a:spAutoFit/>
          </a:bodyPr>
          <a:lstStyle/>
          <a:p>
            <a:r>
              <a:rPr lang="en-US" altLang="zh-CN" dirty="0"/>
              <a:t>w</a:t>
            </a:r>
            <a:endParaRPr lang="zh-CN" altLang="en-US" dirty="0"/>
          </a:p>
        </p:txBody>
      </p:sp>
    </p:spTree>
    <p:extLst>
      <p:ext uri="{BB962C8B-B14F-4D97-AF65-F5344CB8AC3E}">
        <p14:creationId xmlns:p14="http://schemas.microsoft.com/office/powerpoint/2010/main" val="16248222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664075" y="50800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2835275" y="2971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2676525" y="36941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3140075" y="32766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2992438" y="41402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3444875" y="35814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2468563" y="43449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1960563" y="34909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3713163" y="26368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1884363" y="47212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1798638" y="41211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4576763" y="24939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5070475" y="2809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4911725" y="3530600"/>
            <a:ext cx="315913" cy="407988"/>
          </a:xfrm>
          <a:prstGeom prst="ellipse">
            <a:avLst/>
          </a:prstGeom>
          <a:solidFill>
            <a:srgbClr val="FFC0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5375275" y="3114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5227638" y="3978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5680075" y="34194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4703763" y="41814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4195763" y="33274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4084638" y="2819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3444875" y="4672013"/>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3870325" y="42656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4237038" y="4852988"/>
            <a:ext cx="314325" cy="406400"/>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4079875" y="24130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4779963" y="31051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V="1">
            <a:off x="7488238" y="4548188"/>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7366000" y="48720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6654" name="TextBox 34"/>
          <p:cNvSpPr txBox="1">
            <a:spLocks noChangeArrowheads="1"/>
          </p:cNvSpPr>
          <p:nvPr/>
        </p:nvSpPr>
        <p:spPr bwMode="auto">
          <a:xfrm>
            <a:off x="381000" y="15700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Present a training instance / adjust the weights</a:t>
            </a:r>
          </a:p>
        </p:txBody>
      </p:sp>
      <p:sp>
        <p:nvSpPr>
          <p:cNvPr id="3" name="Freeform 2"/>
          <p:cNvSpPr/>
          <p:nvPr/>
        </p:nvSpPr>
        <p:spPr>
          <a:xfrm>
            <a:off x="995363" y="2727325"/>
            <a:ext cx="6746875" cy="2306638"/>
          </a:xfrm>
          <a:custGeom>
            <a:avLst/>
            <a:gdLst>
              <a:gd name="connsiteX0" fmla="*/ 0 w 6746240"/>
              <a:gd name="connsiteY0" fmla="*/ 1280160 h 2306320"/>
              <a:gd name="connsiteX1" fmla="*/ 121920 w 6746240"/>
              <a:gd name="connsiteY1" fmla="*/ 1259840 h 2306320"/>
              <a:gd name="connsiteX2" fmla="*/ 182880 w 6746240"/>
              <a:gd name="connsiteY2" fmla="*/ 1239520 h 2306320"/>
              <a:gd name="connsiteX3" fmla="*/ 274320 w 6746240"/>
              <a:gd name="connsiteY3" fmla="*/ 1209040 h 2306320"/>
              <a:gd name="connsiteX4" fmla="*/ 304800 w 6746240"/>
              <a:gd name="connsiteY4" fmla="*/ 1198880 h 2306320"/>
              <a:gd name="connsiteX5" fmla="*/ 335280 w 6746240"/>
              <a:gd name="connsiteY5" fmla="*/ 1188720 h 2306320"/>
              <a:gd name="connsiteX6" fmla="*/ 375920 w 6746240"/>
              <a:gd name="connsiteY6" fmla="*/ 1178560 h 2306320"/>
              <a:gd name="connsiteX7" fmla="*/ 426720 w 6746240"/>
              <a:gd name="connsiteY7" fmla="*/ 1188720 h 2306320"/>
              <a:gd name="connsiteX8" fmla="*/ 447040 w 6746240"/>
              <a:gd name="connsiteY8" fmla="*/ 1219200 h 2306320"/>
              <a:gd name="connsiteX9" fmla="*/ 538480 w 6746240"/>
              <a:gd name="connsiteY9" fmla="*/ 1198880 h 2306320"/>
              <a:gd name="connsiteX10" fmla="*/ 690880 w 6746240"/>
              <a:gd name="connsiteY10" fmla="*/ 1209040 h 2306320"/>
              <a:gd name="connsiteX11" fmla="*/ 701040 w 6746240"/>
              <a:gd name="connsiteY11" fmla="*/ 1239520 h 2306320"/>
              <a:gd name="connsiteX12" fmla="*/ 731520 w 6746240"/>
              <a:gd name="connsiteY12" fmla="*/ 1259840 h 2306320"/>
              <a:gd name="connsiteX13" fmla="*/ 853440 w 6746240"/>
              <a:gd name="connsiteY13" fmla="*/ 1280160 h 2306320"/>
              <a:gd name="connsiteX14" fmla="*/ 883920 w 6746240"/>
              <a:gd name="connsiteY14" fmla="*/ 1320800 h 2306320"/>
              <a:gd name="connsiteX15" fmla="*/ 894080 w 6746240"/>
              <a:gd name="connsiteY15" fmla="*/ 1351280 h 2306320"/>
              <a:gd name="connsiteX16" fmla="*/ 924560 w 6746240"/>
              <a:gd name="connsiteY16" fmla="*/ 1361440 h 2306320"/>
              <a:gd name="connsiteX17" fmla="*/ 1066800 w 6746240"/>
              <a:gd name="connsiteY17" fmla="*/ 1402080 h 2306320"/>
              <a:gd name="connsiteX18" fmla="*/ 1127760 w 6746240"/>
              <a:gd name="connsiteY18" fmla="*/ 1432560 h 2306320"/>
              <a:gd name="connsiteX19" fmla="*/ 1188720 w 6746240"/>
              <a:gd name="connsiteY19" fmla="*/ 1493520 h 2306320"/>
              <a:gd name="connsiteX20" fmla="*/ 1534160 w 6746240"/>
              <a:gd name="connsiteY20" fmla="*/ 1503680 h 2306320"/>
              <a:gd name="connsiteX21" fmla="*/ 1717040 w 6746240"/>
              <a:gd name="connsiteY21" fmla="*/ 1534160 h 2306320"/>
              <a:gd name="connsiteX22" fmla="*/ 1767840 w 6746240"/>
              <a:gd name="connsiteY22" fmla="*/ 1544320 h 2306320"/>
              <a:gd name="connsiteX23" fmla="*/ 1828800 w 6746240"/>
              <a:gd name="connsiteY23" fmla="*/ 1564640 h 2306320"/>
              <a:gd name="connsiteX24" fmla="*/ 1930400 w 6746240"/>
              <a:gd name="connsiteY24" fmla="*/ 1544320 h 2306320"/>
              <a:gd name="connsiteX25" fmla="*/ 1981200 w 6746240"/>
              <a:gd name="connsiteY25" fmla="*/ 1524000 h 2306320"/>
              <a:gd name="connsiteX26" fmla="*/ 2082800 w 6746240"/>
              <a:gd name="connsiteY26" fmla="*/ 1483360 h 2306320"/>
              <a:gd name="connsiteX27" fmla="*/ 2143760 w 6746240"/>
              <a:gd name="connsiteY27" fmla="*/ 1463040 h 2306320"/>
              <a:gd name="connsiteX28" fmla="*/ 2468880 w 6746240"/>
              <a:gd name="connsiteY28" fmla="*/ 1452880 h 2306320"/>
              <a:gd name="connsiteX29" fmla="*/ 2600960 w 6746240"/>
              <a:gd name="connsiteY29" fmla="*/ 1402080 h 2306320"/>
              <a:gd name="connsiteX30" fmla="*/ 2661920 w 6746240"/>
              <a:gd name="connsiteY30" fmla="*/ 1371600 h 2306320"/>
              <a:gd name="connsiteX31" fmla="*/ 2692400 w 6746240"/>
              <a:gd name="connsiteY31" fmla="*/ 1351280 h 2306320"/>
              <a:gd name="connsiteX32" fmla="*/ 2733040 w 6746240"/>
              <a:gd name="connsiteY32" fmla="*/ 1341120 h 2306320"/>
              <a:gd name="connsiteX33" fmla="*/ 2824480 w 6746240"/>
              <a:gd name="connsiteY33" fmla="*/ 1300480 h 2306320"/>
              <a:gd name="connsiteX34" fmla="*/ 2865120 w 6746240"/>
              <a:gd name="connsiteY34" fmla="*/ 1229360 h 2306320"/>
              <a:gd name="connsiteX35" fmla="*/ 2885440 w 6746240"/>
              <a:gd name="connsiteY35" fmla="*/ 1188720 h 2306320"/>
              <a:gd name="connsiteX36" fmla="*/ 2915920 w 6746240"/>
              <a:gd name="connsiteY36" fmla="*/ 1158240 h 2306320"/>
              <a:gd name="connsiteX37" fmla="*/ 3007360 w 6746240"/>
              <a:gd name="connsiteY37" fmla="*/ 1107440 h 2306320"/>
              <a:gd name="connsiteX38" fmla="*/ 3068320 w 6746240"/>
              <a:gd name="connsiteY38" fmla="*/ 1036320 h 2306320"/>
              <a:gd name="connsiteX39" fmla="*/ 3108960 w 6746240"/>
              <a:gd name="connsiteY39" fmla="*/ 995680 h 2306320"/>
              <a:gd name="connsiteX40" fmla="*/ 3139440 w 6746240"/>
              <a:gd name="connsiteY40" fmla="*/ 1005840 h 2306320"/>
              <a:gd name="connsiteX41" fmla="*/ 3159760 w 6746240"/>
              <a:gd name="connsiteY41" fmla="*/ 975360 h 2306320"/>
              <a:gd name="connsiteX42" fmla="*/ 3180080 w 6746240"/>
              <a:gd name="connsiteY42" fmla="*/ 904240 h 2306320"/>
              <a:gd name="connsiteX43" fmla="*/ 3200400 w 6746240"/>
              <a:gd name="connsiteY43" fmla="*/ 843280 h 2306320"/>
              <a:gd name="connsiteX44" fmla="*/ 3210560 w 6746240"/>
              <a:gd name="connsiteY44" fmla="*/ 802640 h 2306320"/>
              <a:gd name="connsiteX45" fmla="*/ 3241040 w 6746240"/>
              <a:gd name="connsiteY45" fmla="*/ 792480 h 2306320"/>
              <a:gd name="connsiteX46" fmla="*/ 3271520 w 6746240"/>
              <a:gd name="connsiteY46" fmla="*/ 772160 h 2306320"/>
              <a:gd name="connsiteX47" fmla="*/ 3383280 w 6746240"/>
              <a:gd name="connsiteY47" fmla="*/ 751840 h 2306320"/>
              <a:gd name="connsiteX48" fmla="*/ 3484880 w 6746240"/>
              <a:gd name="connsiteY48" fmla="*/ 680720 h 2306320"/>
              <a:gd name="connsiteX49" fmla="*/ 3515360 w 6746240"/>
              <a:gd name="connsiteY49" fmla="*/ 670560 h 2306320"/>
              <a:gd name="connsiteX50" fmla="*/ 3576320 w 6746240"/>
              <a:gd name="connsiteY50" fmla="*/ 629920 h 2306320"/>
              <a:gd name="connsiteX51" fmla="*/ 3586480 w 6746240"/>
              <a:gd name="connsiteY51" fmla="*/ 599440 h 2306320"/>
              <a:gd name="connsiteX52" fmla="*/ 3596640 w 6746240"/>
              <a:gd name="connsiteY52" fmla="*/ 558800 h 2306320"/>
              <a:gd name="connsiteX53" fmla="*/ 3627120 w 6746240"/>
              <a:gd name="connsiteY53" fmla="*/ 528320 h 2306320"/>
              <a:gd name="connsiteX54" fmla="*/ 3667760 w 6746240"/>
              <a:gd name="connsiteY54" fmla="*/ 467360 h 2306320"/>
              <a:gd name="connsiteX55" fmla="*/ 3708400 w 6746240"/>
              <a:gd name="connsiteY55" fmla="*/ 406400 h 2306320"/>
              <a:gd name="connsiteX56" fmla="*/ 3728720 w 6746240"/>
              <a:gd name="connsiteY56" fmla="*/ 375920 h 2306320"/>
              <a:gd name="connsiteX57" fmla="*/ 3759200 w 6746240"/>
              <a:gd name="connsiteY57" fmla="*/ 355600 h 2306320"/>
              <a:gd name="connsiteX58" fmla="*/ 3840480 w 6746240"/>
              <a:gd name="connsiteY58" fmla="*/ 274320 h 2306320"/>
              <a:gd name="connsiteX59" fmla="*/ 3870960 w 6746240"/>
              <a:gd name="connsiteY59" fmla="*/ 254000 h 2306320"/>
              <a:gd name="connsiteX60" fmla="*/ 3911600 w 6746240"/>
              <a:gd name="connsiteY60" fmla="*/ 223520 h 2306320"/>
              <a:gd name="connsiteX61" fmla="*/ 4003040 w 6746240"/>
              <a:gd name="connsiteY61" fmla="*/ 182880 h 2306320"/>
              <a:gd name="connsiteX62" fmla="*/ 4033520 w 6746240"/>
              <a:gd name="connsiteY62" fmla="*/ 152400 h 2306320"/>
              <a:gd name="connsiteX63" fmla="*/ 4114800 w 6746240"/>
              <a:gd name="connsiteY63" fmla="*/ 121920 h 2306320"/>
              <a:gd name="connsiteX64" fmla="*/ 4145280 w 6746240"/>
              <a:gd name="connsiteY64" fmla="*/ 142240 h 2306320"/>
              <a:gd name="connsiteX65" fmla="*/ 4185920 w 6746240"/>
              <a:gd name="connsiteY65" fmla="*/ 132080 h 2306320"/>
              <a:gd name="connsiteX66" fmla="*/ 4307840 w 6746240"/>
              <a:gd name="connsiteY66" fmla="*/ 121920 h 2306320"/>
              <a:gd name="connsiteX67" fmla="*/ 4378960 w 6746240"/>
              <a:gd name="connsiteY67" fmla="*/ 101600 h 2306320"/>
              <a:gd name="connsiteX68" fmla="*/ 4409440 w 6746240"/>
              <a:gd name="connsiteY68" fmla="*/ 91440 h 2306320"/>
              <a:gd name="connsiteX69" fmla="*/ 4541520 w 6746240"/>
              <a:gd name="connsiteY69" fmla="*/ 81280 h 2306320"/>
              <a:gd name="connsiteX70" fmla="*/ 4582160 w 6746240"/>
              <a:gd name="connsiteY70" fmla="*/ 71120 h 2306320"/>
              <a:gd name="connsiteX71" fmla="*/ 4592320 w 6746240"/>
              <a:gd name="connsiteY71" fmla="*/ 30480 h 2306320"/>
              <a:gd name="connsiteX72" fmla="*/ 4622800 w 6746240"/>
              <a:gd name="connsiteY72" fmla="*/ 0 h 2306320"/>
              <a:gd name="connsiteX73" fmla="*/ 4724400 w 6746240"/>
              <a:gd name="connsiteY73" fmla="*/ 30480 h 2306320"/>
              <a:gd name="connsiteX74" fmla="*/ 4744720 w 6746240"/>
              <a:gd name="connsiteY74" fmla="*/ 60960 h 2306320"/>
              <a:gd name="connsiteX75" fmla="*/ 4826000 w 6746240"/>
              <a:gd name="connsiteY75" fmla="*/ 81280 h 2306320"/>
              <a:gd name="connsiteX76" fmla="*/ 4968240 w 6746240"/>
              <a:gd name="connsiteY76" fmla="*/ 162560 h 2306320"/>
              <a:gd name="connsiteX77" fmla="*/ 5130800 w 6746240"/>
              <a:gd name="connsiteY77" fmla="*/ 254000 h 2306320"/>
              <a:gd name="connsiteX78" fmla="*/ 5242560 w 6746240"/>
              <a:gd name="connsiteY78" fmla="*/ 335280 h 2306320"/>
              <a:gd name="connsiteX79" fmla="*/ 5273040 w 6746240"/>
              <a:gd name="connsiteY79" fmla="*/ 365760 h 2306320"/>
              <a:gd name="connsiteX80" fmla="*/ 5323840 w 6746240"/>
              <a:gd name="connsiteY80" fmla="*/ 375920 h 2306320"/>
              <a:gd name="connsiteX81" fmla="*/ 5527040 w 6746240"/>
              <a:gd name="connsiteY81" fmla="*/ 396240 h 2306320"/>
              <a:gd name="connsiteX82" fmla="*/ 5547360 w 6746240"/>
              <a:gd name="connsiteY82" fmla="*/ 589280 h 2306320"/>
              <a:gd name="connsiteX83" fmla="*/ 5557520 w 6746240"/>
              <a:gd name="connsiteY83" fmla="*/ 629920 h 2306320"/>
              <a:gd name="connsiteX84" fmla="*/ 5567680 w 6746240"/>
              <a:gd name="connsiteY84" fmla="*/ 680720 h 2306320"/>
              <a:gd name="connsiteX85" fmla="*/ 5577840 w 6746240"/>
              <a:gd name="connsiteY85" fmla="*/ 741680 h 2306320"/>
              <a:gd name="connsiteX86" fmla="*/ 5588000 w 6746240"/>
              <a:gd name="connsiteY86" fmla="*/ 812800 h 2306320"/>
              <a:gd name="connsiteX87" fmla="*/ 5598160 w 6746240"/>
              <a:gd name="connsiteY87" fmla="*/ 853440 h 2306320"/>
              <a:gd name="connsiteX88" fmla="*/ 5608320 w 6746240"/>
              <a:gd name="connsiteY88" fmla="*/ 904240 h 2306320"/>
              <a:gd name="connsiteX89" fmla="*/ 5618480 w 6746240"/>
              <a:gd name="connsiteY89" fmla="*/ 944880 h 2306320"/>
              <a:gd name="connsiteX90" fmla="*/ 5659120 w 6746240"/>
              <a:gd name="connsiteY90" fmla="*/ 955040 h 2306320"/>
              <a:gd name="connsiteX91" fmla="*/ 5689600 w 6746240"/>
              <a:gd name="connsiteY91" fmla="*/ 1005840 h 2306320"/>
              <a:gd name="connsiteX92" fmla="*/ 5699760 w 6746240"/>
              <a:gd name="connsiteY92" fmla="*/ 1036320 h 2306320"/>
              <a:gd name="connsiteX93" fmla="*/ 5750560 w 6746240"/>
              <a:gd name="connsiteY93" fmla="*/ 1127760 h 2306320"/>
              <a:gd name="connsiteX94" fmla="*/ 5770880 w 6746240"/>
              <a:gd name="connsiteY94" fmla="*/ 1188720 h 2306320"/>
              <a:gd name="connsiteX95" fmla="*/ 5781040 w 6746240"/>
              <a:gd name="connsiteY95" fmla="*/ 1229360 h 2306320"/>
              <a:gd name="connsiteX96" fmla="*/ 5821680 w 6746240"/>
              <a:gd name="connsiteY96" fmla="*/ 1239520 h 2306320"/>
              <a:gd name="connsiteX97" fmla="*/ 5872480 w 6746240"/>
              <a:gd name="connsiteY97" fmla="*/ 1259840 h 2306320"/>
              <a:gd name="connsiteX98" fmla="*/ 5974080 w 6746240"/>
              <a:gd name="connsiteY98" fmla="*/ 1330960 h 2306320"/>
              <a:gd name="connsiteX99" fmla="*/ 6004560 w 6746240"/>
              <a:gd name="connsiteY99" fmla="*/ 1371600 h 2306320"/>
              <a:gd name="connsiteX100" fmla="*/ 6065520 w 6746240"/>
              <a:gd name="connsiteY100" fmla="*/ 1442720 h 2306320"/>
              <a:gd name="connsiteX101" fmla="*/ 6085840 w 6746240"/>
              <a:gd name="connsiteY101" fmla="*/ 1483360 h 2306320"/>
              <a:gd name="connsiteX102" fmla="*/ 6126480 w 6746240"/>
              <a:gd name="connsiteY102" fmla="*/ 1544320 h 2306320"/>
              <a:gd name="connsiteX103" fmla="*/ 6177280 w 6746240"/>
              <a:gd name="connsiteY103" fmla="*/ 1564640 h 2306320"/>
              <a:gd name="connsiteX104" fmla="*/ 6268720 w 6746240"/>
              <a:gd name="connsiteY104" fmla="*/ 1666240 h 2306320"/>
              <a:gd name="connsiteX105" fmla="*/ 6278880 w 6746240"/>
              <a:gd name="connsiteY105" fmla="*/ 1717040 h 2306320"/>
              <a:gd name="connsiteX106" fmla="*/ 6319520 w 6746240"/>
              <a:gd name="connsiteY106" fmla="*/ 1737360 h 2306320"/>
              <a:gd name="connsiteX107" fmla="*/ 6350000 w 6746240"/>
              <a:gd name="connsiteY107" fmla="*/ 1757680 h 2306320"/>
              <a:gd name="connsiteX108" fmla="*/ 6370320 w 6746240"/>
              <a:gd name="connsiteY108" fmla="*/ 1798320 h 2306320"/>
              <a:gd name="connsiteX109" fmla="*/ 6390640 w 6746240"/>
              <a:gd name="connsiteY109" fmla="*/ 1859280 h 2306320"/>
              <a:gd name="connsiteX110" fmla="*/ 6421120 w 6746240"/>
              <a:gd name="connsiteY110" fmla="*/ 1971040 h 2306320"/>
              <a:gd name="connsiteX111" fmla="*/ 6431280 w 6746240"/>
              <a:gd name="connsiteY111" fmla="*/ 2001520 h 2306320"/>
              <a:gd name="connsiteX112" fmla="*/ 6461760 w 6746240"/>
              <a:gd name="connsiteY112" fmla="*/ 2011680 h 2306320"/>
              <a:gd name="connsiteX113" fmla="*/ 6471920 w 6746240"/>
              <a:gd name="connsiteY113" fmla="*/ 2042160 h 2306320"/>
              <a:gd name="connsiteX114" fmla="*/ 6563360 w 6746240"/>
              <a:gd name="connsiteY114" fmla="*/ 2082800 h 2306320"/>
              <a:gd name="connsiteX115" fmla="*/ 6614160 w 6746240"/>
              <a:gd name="connsiteY115" fmla="*/ 2113280 h 2306320"/>
              <a:gd name="connsiteX116" fmla="*/ 6644640 w 6746240"/>
              <a:gd name="connsiteY116" fmla="*/ 2164080 h 2306320"/>
              <a:gd name="connsiteX117" fmla="*/ 6675120 w 6746240"/>
              <a:gd name="connsiteY117" fmla="*/ 2194560 h 2306320"/>
              <a:gd name="connsiteX118" fmla="*/ 6695440 w 6746240"/>
              <a:gd name="connsiteY118" fmla="*/ 2235200 h 2306320"/>
              <a:gd name="connsiteX119" fmla="*/ 6746240 w 6746240"/>
              <a:gd name="connsiteY119" fmla="*/ 2306320 h 230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746240" h="2306320">
                <a:moveTo>
                  <a:pt x="0" y="1280160"/>
                </a:moveTo>
                <a:cubicBezTo>
                  <a:pt x="30529" y="1275799"/>
                  <a:pt x="89236" y="1268754"/>
                  <a:pt x="121920" y="1259840"/>
                </a:cubicBezTo>
                <a:cubicBezTo>
                  <a:pt x="142584" y="1254204"/>
                  <a:pt x="162560" y="1246293"/>
                  <a:pt x="182880" y="1239520"/>
                </a:cubicBezTo>
                <a:lnTo>
                  <a:pt x="274320" y="1209040"/>
                </a:lnTo>
                <a:lnTo>
                  <a:pt x="304800" y="1198880"/>
                </a:lnTo>
                <a:cubicBezTo>
                  <a:pt x="314960" y="1195493"/>
                  <a:pt x="324890" y="1191317"/>
                  <a:pt x="335280" y="1188720"/>
                </a:cubicBezTo>
                <a:lnTo>
                  <a:pt x="375920" y="1178560"/>
                </a:lnTo>
                <a:cubicBezTo>
                  <a:pt x="392853" y="1181947"/>
                  <a:pt x="411727" y="1180152"/>
                  <a:pt x="426720" y="1188720"/>
                </a:cubicBezTo>
                <a:cubicBezTo>
                  <a:pt x="437322" y="1194778"/>
                  <a:pt x="435194" y="1216238"/>
                  <a:pt x="447040" y="1219200"/>
                </a:cubicBezTo>
                <a:cubicBezTo>
                  <a:pt x="467475" y="1224309"/>
                  <a:pt x="515016" y="1206701"/>
                  <a:pt x="538480" y="1198880"/>
                </a:cubicBezTo>
                <a:cubicBezTo>
                  <a:pt x="589280" y="1202267"/>
                  <a:pt x="641487" y="1196692"/>
                  <a:pt x="690880" y="1209040"/>
                </a:cubicBezTo>
                <a:cubicBezTo>
                  <a:pt x="701270" y="1211637"/>
                  <a:pt x="694350" y="1231157"/>
                  <a:pt x="701040" y="1239520"/>
                </a:cubicBezTo>
                <a:cubicBezTo>
                  <a:pt x="708668" y="1249055"/>
                  <a:pt x="720598" y="1254379"/>
                  <a:pt x="731520" y="1259840"/>
                </a:cubicBezTo>
                <a:cubicBezTo>
                  <a:pt x="765562" y="1276861"/>
                  <a:pt x="824467" y="1276941"/>
                  <a:pt x="853440" y="1280160"/>
                </a:cubicBezTo>
                <a:cubicBezTo>
                  <a:pt x="863600" y="1293707"/>
                  <a:pt x="875519" y="1306098"/>
                  <a:pt x="883920" y="1320800"/>
                </a:cubicBezTo>
                <a:cubicBezTo>
                  <a:pt x="889233" y="1330099"/>
                  <a:pt x="886507" y="1343707"/>
                  <a:pt x="894080" y="1351280"/>
                </a:cubicBezTo>
                <a:cubicBezTo>
                  <a:pt x="901653" y="1358853"/>
                  <a:pt x="914400" y="1358053"/>
                  <a:pt x="924560" y="1361440"/>
                </a:cubicBezTo>
                <a:cubicBezTo>
                  <a:pt x="949263" y="1435548"/>
                  <a:pt x="921655" y="1383937"/>
                  <a:pt x="1066800" y="1402080"/>
                </a:cubicBezTo>
                <a:cubicBezTo>
                  <a:pt x="1085688" y="1404441"/>
                  <a:pt x="1114794" y="1419594"/>
                  <a:pt x="1127760" y="1432560"/>
                </a:cubicBezTo>
                <a:cubicBezTo>
                  <a:pt x="1139894" y="1444694"/>
                  <a:pt x="1162663" y="1491407"/>
                  <a:pt x="1188720" y="1493520"/>
                </a:cubicBezTo>
                <a:cubicBezTo>
                  <a:pt x="1303540" y="1502830"/>
                  <a:pt x="1419013" y="1500293"/>
                  <a:pt x="1534160" y="1503680"/>
                </a:cubicBezTo>
                <a:cubicBezTo>
                  <a:pt x="1633808" y="1536896"/>
                  <a:pt x="1573775" y="1522221"/>
                  <a:pt x="1717040" y="1534160"/>
                </a:cubicBezTo>
                <a:cubicBezTo>
                  <a:pt x="1733973" y="1537547"/>
                  <a:pt x="1751180" y="1539776"/>
                  <a:pt x="1767840" y="1544320"/>
                </a:cubicBezTo>
                <a:cubicBezTo>
                  <a:pt x="1788504" y="1549956"/>
                  <a:pt x="1828800" y="1564640"/>
                  <a:pt x="1828800" y="1564640"/>
                </a:cubicBezTo>
                <a:cubicBezTo>
                  <a:pt x="1858814" y="1559638"/>
                  <a:pt x="1900087" y="1554424"/>
                  <a:pt x="1930400" y="1544320"/>
                </a:cubicBezTo>
                <a:cubicBezTo>
                  <a:pt x="1947702" y="1538553"/>
                  <a:pt x="1965257" y="1532857"/>
                  <a:pt x="1981200" y="1524000"/>
                </a:cubicBezTo>
                <a:cubicBezTo>
                  <a:pt x="2092080" y="1462400"/>
                  <a:pt x="1939736" y="1519126"/>
                  <a:pt x="2082800" y="1483360"/>
                </a:cubicBezTo>
                <a:cubicBezTo>
                  <a:pt x="2103580" y="1478165"/>
                  <a:pt x="2122351" y="1463709"/>
                  <a:pt x="2143760" y="1463040"/>
                </a:cubicBezTo>
                <a:lnTo>
                  <a:pt x="2468880" y="1452880"/>
                </a:lnTo>
                <a:cubicBezTo>
                  <a:pt x="2549765" y="1398956"/>
                  <a:pt x="2505664" y="1415694"/>
                  <a:pt x="2600960" y="1402080"/>
                </a:cubicBezTo>
                <a:cubicBezTo>
                  <a:pt x="2688311" y="1343846"/>
                  <a:pt x="2577792" y="1413664"/>
                  <a:pt x="2661920" y="1371600"/>
                </a:cubicBezTo>
                <a:cubicBezTo>
                  <a:pt x="2672842" y="1366139"/>
                  <a:pt x="2681177" y="1356090"/>
                  <a:pt x="2692400" y="1351280"/>
                </a:cubicBezTo>
                <a:cubicBezTo>
                  <a:pt x="2705235" y="1345779"/>
                  <a:pt x="2719665" y="1345132"/>
                  <a:pt x="2733040" y="1341120"/>
                </a:cubicBezTo>
                <a:cubicBezTo>
                  <a:pt x="2798989" y="1321335"/>
                  <a:pt x="2779938" y="1330175"/>
                  <a:pt x="2824480" y="1300480"/>
                </a:cubicBezTo>
                <a:cubicBezTo>
                  <a:pt x="2885885" y="1177670"/>
                  <a:pt x="2807677" y="1329885"/>
                  <a:pt x="2865120" y="1229360"/>
                </a:cubicBezTo>
                <a:cubicBezTo>
                  <a:pt x="2872634" y="1216210"/>
                  <a:pt x="2876637" y="1201045"/>
                  <a:pt x="2885440" y="1188720"/>
                </a:cubicBezTo>
                <a:cubicBezTo>
                  <a:pt x="2893791" y="1177028"/>
                  <a:pt x="2904578" y="1167061"/>
                  <a:pt x="2915920" y="1158240"/>
                </a:cubicBezTo>
                <a:cubicBezTo>
                  <a:pt x="2968323" y="1117482"/>
                  <a:pt x="2961372" y="1122769"/>
                  <a:pt x="3007360" y="1107440"/>
                </a:cubicBezTo>
                <a:cubicBezTo>
                  <a:pt x="3094051" y="1020749"/>
                  <a:pt x="2977084" y="1140589"/>
                  <a:pt x="3068320" y="1036320"/>
                </a:cubicBezTo>
                <a:cubicBezTo>
                  <a:pt x="3080936" y="1021902"/>
                  <a:pt x="3095413" y="1009227"/>
                  <a:pt x="3108960" y="995680"/>
                </a:cubicBezTo>
                <a:cubicBezTo>
                  <a:pt x="3119120" y="999067"/>
                  <a:pt x="3129496" y="1009817"/>
                  <a:pt x="3139440" y="1005840"/>
                </a:cubicBezTo>
                <a:cubicBezTo>
                  <a:pt x="3150777" y="1001305"/>
                  <a:pt x="3154299" y="986282"/>
                  <a:pt x="3159760" y="975360"/>
                </a:cubicBezTo>
                <a:cubicBezTo>
                  <a:pt x="3168296" y="958288"/>
                  <a:pt x="3175197" y="920516"/>
                  <a:pt x="3180080" y="904240"/>
                </a:cubicBezTo>
                <a:cubicBezTo>
                  <a:pt x="3186235" y="883724"/>
                  <a:pt x="3195205" y="864060"/>
                  <a:pt x="3200400" y="843280"/>
                </a:cubicBezTo>
                <a:cubicBezTo>
                  <a:pt x="3203787" y="829733"/>
                  <a:pt x="3201837" y="813544"/>
                  <a:pt x="3210560" y="802640"/>
                </a:cubicBezTo>
                <a:cubicBezTo>
                  <a:pt x="3217250" y="794277"/>
                  <a:pt x="3231461" y="797269"/>
                  <a:pt x="3241040" y="792480"/>
                </a:cubicBezTo>
                <a:cubicBezTo>
                  <a:pt x="3251962" y="787019"/>
                  <a:pt x="3260598" y="777621"/>
                  <a:pt x="3271520" y="772160"/>
                </a:cubicBezTo>
                <a:cubicBezTo>
                  <a:pt x="3302844" y="756498"/>
                  <a:pt x="3355262" y="755342"/>
                  <a:pt x="3383280" y="751840"/>
                </a:cubicBezTo>
                <a:cubicBezTo>
                  <a:pt x="3401827" y="737929"/>
                  <a:pt x="3469870" y="685723"/>
                  <a:pt x="3484880" y="680720"/>
                </a:cubicBezTo>
                <a:cubicBezTo>
                  <a:pt x="3495040" y="677333"/>
                  <a:pt x="3505998" y="675761"/>
                  <a:pt x="3515360" y="670560"/>
                </a:cubicBezTo>
                <a:cubicBezTo>
                  <a:pt x="3536708" y="658700"/>
                  <a:pt x="3576320" y="629920"/>
                  <a:pt x="3576320" y="629920"/>
                </a:cubicBezTo>
                <a:cubicBezTo>
                  <a:pt x="3579707" y="619760"/>
                  <a:pt x="3583538" y="609738"/>
                  <a:pt x="3586480" y="599440"/>
                </a:cubicBezTo>
                <a:cubicBezTo>
                  <a:pt x="3590316" y="586014"/>
                  <a:pt x="3589712" y="570924"/>
                  <a:pt x="3596640" y="558800"/>
                </a:cubicBezTo>
                <a:cubicBezTo>
                  <a:pt x="3603769" y="546325"/>
                  <a:pt x="3618299" y="539662"/>
                  <a:pt x="3627120" y="528320"/>
                </a:cubicBezTo>
                <a:cubicBezTo>
                  <a:pt x="3642113" y="509043"/>
                  <a:pt x="3654213" y="487680"/>
                  <a:pt x="3667760" y="467360"/>
                </a:cubicBezTo>
                <a:lnTo>
                  <a:pt x="3708400" y="406400"/>
                </a:lnTo>
                <a:cubicBezTo>
                  <a:pt x="3715173" y="396240"/>
                  <a:pt x="3718560" y="382693"/>
                  <a:pt x="3728720" y="375920"/>
                </a:cubicBezTo>
                <a:cubicBezTo>
                  <a:pt x="3738880" y="369147"/>
                  <a:pt x="3750165" y="363814"/>
                  <a:pt x="3759200" y="355600"/>
                </a:cubicBezTo>
                <a:cubicBezTo>
                  <a:pt x="3787551" y="329826"/>
                  <a:pt x="3808599" y="295574"/>
                  <a:pt x="3840480" y="274320"/>
                </a:cubicBezTo>
                <a:cubicBezTo>
                  <a:pt x="3850640" y="267547"/>
                  <a:pt x="3861024" y="261097"/>
                  <a:pt x="3870960" y="254000"/>
                </a:cubicBezTo>
                <a:cubicBezTo>
                  <a:pt x="3884739" y="244158"/>
                  <a:pt x="3897241" y="232495"/>
                  <a:pt x="3911600" y="223520"/>
                </a:cubicBezTo>
                <a:cubicBezTo>
                  <a:pt x="3936912" y="207700"/>
                  <a:pt x="3976277" y="193585"/>
                  <a:pt x="4003040" y="182880"/>
                </a:cubicBezTo>
                <a:cubicBezTo>
                  <a:pt x="4013200" y="172720"/>
                  <a:pt x="4021336" y="160015"/>
                  <a:pt x="4033520" y="152400"/>
                </a:cubicBezTo>
                <a:cubicBezTo>
                  <a:pt x="4047404" y="143722"/>
                  <a:pt x="4094535" y="128675"/>
                  <a:pt x="4114800" y="121920"/>
                </a:cubicBezTo>
                <a:cubicBezTo>
                  <a:pt x="4124960" y="128693"/>
                  <a:pt x="4133192" y="140513"/>
                  <a:pt x="4145280" y="142240"/>
                </a:cubicBezTo>
                <a:cubicBezTo>
                  <a:pt x="4159103" y="144215"/>
                  <a:pt x="4172064" y="133812"/>
                  <a:pt x="4185920" y="132080"/>
                </a:cubicBezTo>
                <a:cubicBezTo>
                  <a:pt x="4226386" y="127022"/>
                  <a:pt x="4267200" y="125307"/>
                  <a:pt x="4307840" y="121920"/>
                </a:cubicBezTo>
                <a:cubicBezTo>
                  <a:pt x="4380921" y="97560"/>
                  <a:pt x="4289658" y="127115"/>
                  <a:pt x="4378960" y="101600"/>
                </a:cubicBezTo>
                <a:cubicBezTo>
                  <a:pt x="4389258" y="98658"/>
                  <a:pt x="4398813" y="92768"/>
                  <a:pt x="4409440" y="91440"/>
                </a:cubicBezTo>
                <a:cubicBezTo>
                  <a:pt x="4453256" y="85963"/>
                  <a:pt x="4497493" y="84667"/>
                  <a:pt x="4541520" y="81280"/>
                </a:cubicBezTo>
                <a:cubicBezTo>
                  <a:pt x="4555067" y="77893"/>
                  <a:pt x="4572286" y="80994"/>
                  <a:pt x="4582160" y="71120"/>
                </a:cubicBezTo>
                <a:cubicBezTo>
                  <a:pt x="4592034" y="61246"/>
                  <a:pt x="4585392" y="42604"/>
                  <a:pt x="4592320" y="30480"/>
                </a:cubicBezTo>
                <a:cubicBezTo>
                  <a:pt x="4599449" y="18005"/>
                  <a:pt x="4612640" y="10160"/>
                  <a:pt x="4622800" y="0"/>
                </a:cubicBezTo>
                <a:cubicBezTo>
                  <a:pt x="4667565" y="6395"/>
                  <a:pt x="4693597" y="-323"/>
                  <a:pt x="4724400" y="30480"/>
                </a:cubicBezTo>
                <a:cubicBezTo>
                  <a:pt x="4733034" y="39114"/>
                  <a:pt x="4733798" y="55499"/>
                  <a:pt x="4744720" y="60960"/>
                </a:cubicBezTo>
                <a:cubicBezTo>
                  <a:pt x="4769699" y="73449"/>
                  <a:pt x="4826000" y="81280"/>
                  <a:pt x="4826000" y="81280"/>
                </a:cubicBezTo>
                <a:cubicBezTo>
                  <a:pt x="4914335" y="147531"/>
                  <a:pt x="4812579" y="75001"/>
                  <a:pt x="4968240" y="162560"/>
                </a:cubicBezTo>
                <a:cubicBezTo>
                  <a:pt x="5022427" y="193040"/>
                  <a:pt x="5079071" y="219514"/>
                  <a:pt x="5130800" y="254000"/>
                </a:cubicBezTo>
                <a:cubicBezTo>
                  <a:pt x="5181476" y="287784"/>
                  <a:pt x="5197843" y="296153"/>
                  <a:pt x="5242560" y="335280"/>
                </a:cubicBezTo>
                <a:cubicBezTo>
                  <a:pt x="5253373" y="344742"/>
                  <a:pt x="5260189" y="359334"/>
                  <a:pt x="5273040" y="365760"/>
                </a:cubicBezTo>
                <a:cubicBezTo>
                  <a:pt x="5288486" y="373483"/>
                  <a:pt x="5306694" y="373863"/>
                  <a:pt x="5323840" y="375920"/>
                </a:cubicBezTo>
                <a:cubicBezTo>
                  <a:pt x="5391426" y="384030"/>
                  <a:pt x="5459307" y="389467"/>
                  <a:pt x="5527040" y="396240"/>
                </a:cubicBezTo>
                <a:cubicBezTo>
                  <a:pt x="5556200" y="483719"/>
                  <a:pt x="5527251" y="388188"/>
                  <a:pt x="5547360" y="589280"/>
                </a:cubicBezTo>
                <a:cubicBezTo>
                  <a:pt x="5548749" y="603174"/>
                  <a:pt x="5554491" y="616289"/>
                  <a:pt x="5557520" y="629920"/>
                </a:cubicBezTo>
                <a:cubicBezTo>
                  <a:pt x="5561266" y="646777"/>
                  <a:pt x="5564591" y="663730"/>
                  <a:pt x="5567680" y="680720"/>
                </a:cubicBezTo>
                <a:cubicBezTo>
                  <a:pt x="5571365" y="700988"/>
                  <a:pt x="5574708" y="721319"/>
                  <a:pt x="5577840" y="741680"/>
                </a:cubicBezTo>
                <a:cubicBezTo>
                  <a:pt x="5581481" y="765349"/>
                  <a:pt x="5583716" y="789239"/>
                  <a:pt x="5588000" y="812800"/>
                </a:cubicBezTo>
                <a:cubicBezTo>
                  <a:pt x="5590498" y="826538"/>
                  <a:pt x="5595131" y="839809"/>
                  <a:pt x="5598160" y="853440"/>
                </a:cubicBezTo>
                <a:cubicBezTo>
                  <a:pt x="5601906" y="870297"/>
                  <a:pt x="5604574" y="887383"/>
                  <a:pt x="5608320" y="904240"/>
                </a:cubicBezTo>
                <a:cubicBezTo>
                  <a:pt x="5611349" y="917871"/>
                  <a:pt x="5608606" y="935006"/>
                  <a:pt x="5618480" y="944880"/>
                </a:cubicBezTo>
                <a:cubicBezTo>
                  <a:pt x="5628354" y="954754"/>
                  <a:pt x="5645573" y="951653"/>
                  <a:pt x="5659120" y="955040"/>
                </a:cubicBezTo>
                <a:cubicBezTo>
                  <a:pt x="5669280" y="971973"/>
                  <a:pt x="5680769" y="988177"/>
                  <a:pt x="5689600" y="1005840"/>
                </a:cubicBezTo>
                <a:cubicBezTo>
                  <a:pt x="5694389" y="1015419"/>
                  <a:pt x="5694971" y="1026741"/>
                  <a:pt x="5699760" y="1036320"/>
                </a:cubicBezTo>
                <a:cubicBezTo>
                  <a:pt x="5725539" y="1087877"/>
                  <a:pt x="5730991" y="1078837"/>
                  <a:pt x="5750560" y="1127760"/>
                </a:cubicBezTo>
                <a:cubicBezTo>
                  <a:pt x="5758515" y="1147647"/>
                  <a:pt x="5765685" y="1167940"/>
                  <a:pt x="5770880" y="1188720"/>
                </a:cubicBezTo>
                <a:cubicBezTo>
                  <a:pt x="5774267" y="1202267"/>
                  <a:pt x="5771166" y="1219486"/>
                  <a:pt x="5781040" y="1229360"/>
                </a:cubicBezTo>
                <a:cubicBezTo>
                  <a:pt x="5790914" y="1239234"/>
                  <a:pt x="5808433" y="1235104"/>
                  <a:pt x="5821680" y="1239520"/>
                </a:cubicBezTo>
                <a:cubicBezTo>
                  <a:pt x="5838982" y="1245287"/>
                  <a:pt x="5855877" y="1252293"/>
                  <a:pt x="5872480" y="1259840"/>
                </a:cubicBezTo>
                <a:cubicBezTo>
                  <a:pt x="5931462" y="1286650"/>
                  <a:pt x="5933493" y="1284575"/>
                  <a:pt x="5974080" y="1330960"/>
                </a:cubicBezTo>
                <a:cubicBezTo>
                  <a:pt x="5985231" y="1343704"/>
                  <a:pt x="5993540" y="1358743"/>
                  <a:pt x="6004560" y="1371600"/>
                </a:cubicBezTo>
                <a:cubicBezTo>
                  <a:pt x="6042925" y="1416359"/>
                  <a:pt x="6031238" y="1387869"/>
                  <a:pt x="6065520" y="1442720"/>
                </a:cubicBezTo>
                <a:cubicBezTo>
                  <a:pt x="6073547" y="1455563"/>
                  <a:pt x="6079874" y="1469439"/>
                  <a:pt x="6085840" y="1483360"/>
                </a:cubicBezTo>
                <a:cubicBezTo>
                  <a:pt x="6100056" y="1516530"/>
                  <a:pt x="6089082" y="1520946"/>
                  <a:pt x="6126480" y="1544320"/>
                </a:cubicBezTo>
                <a:cubicBezTo>
                  <a:pt x="6141946" y="1553986"/>
                  <a:pt x="6160347" y="1557867"/>
                  <a:pt x="6177280" y="1564640"/>
                </a:cubicBezTo>
                <a:cubicBezTo>
                  <a:pt x="6245566" y="1655689"/>
                  <a:pt x="6210061" y="1627134"/>
                  <a:pt x="6268720" y="1666240"/>
                </a:cubicBezTo>
                <a:cubicBezTo>
                  <a:pt x="6272107" y="1683173"/>
                  <a:pt x="6268843" y="1702988"/>
                  <a:pt x="6278880" y="1717040"/>
                </a:cubicBezTo>
                <a:cubicBezTo>
                  <a:pt x="6287683" y="1729365"/>
                  <a:pt x="6306370" y="1729846"/>
                  <a:pt x="6319520" y="1737360"/>
                </a:cubicBezTo>
                <a:cubicBezTo>
                  <a:pt x="6330122" y="1743418"/>
                  <a:pt x="6339840" y="1750907"/>
                  <a:pt x="6350000" y="1757680"/>
                </a:cubicBezTo>
                <a:cubicBezTo>
                  <a:pt x="6356773" y="1771227"/>
                  <a:pt x="6364695" y="1784258"/>
                  <a:pt x="6370320" y="1798320"/>
                </a:cubicBezTo>
                <a:cubicBezTo>
                  <a:pt x="6378275" y="1818207"/>
                  <a:pt x="6390640" y="1859280"/>
                  <a:pt x="6390640" y="1859280"/>
                </a:cubicBezTo>
                <a:cubicBezTo>
                  <a:pt x="6408923" y="2005546"/>
                  <a:pt x="6382699" y="1894198"/>
                  <a:pt x="6421120" y="1971040"/>
                </a:cubicBezTo>
                <a:cubicBezTo>
                  <a:pt x="6425909" y="1980619"/>
                  <a:pt x="6423707" y="1993947"/>
                  <a:pt x="6431280" y="2001520"/>
                </a:cubicBezTo>
                <a:cubicBezTo>
                  <a:pt x="6438853" y="2009093"/>
                  <a:pt x="6451600" y="2008293"/>
                  <a:pt x="6461760" y="2011680"/>
                </a:cubicBezTo>
                <a:cubicBezTo>
                  <a:pt x="6465147" y="2021840"/>
                  <a:pt x="6465230" y="2033797"/>
                  <a:pt x="6471920" y="2042160"/>
                </a:cubicBezTo>
                <a:cubicBezTo>
                  <a:pt x="6493841" y="2069561"/>
                  <a:pt x="6537091" y="2067039"/>
                  <a:pt x="6563360" y="2082800"/>
                </a:cubicBezTo>
                <a:lnTo>
                  <a:pt x="6614160" y="2113280"/>
                </a:lnTo>
                <a:cubicBezTo>
                  <a:pt x="6624320" y="2130213"/>
                  <a:pt x="6632792" y="2148282"/>
                  <a:pt x="6644640" y="2164080"/>
                </a:cubicBezTo>
                <a:cubicBezTo>
                  <a:pt x="6653261" y="2175575"/>
                  <a:pt x="6666769" y="2182868"/>
                  <a:pt x="6675120" y="2194560"/>
                </a:cubicBezTo>
                <a:cubicBezTo>
                  <a:pt x="6683923" y="2206885"/>
                  <a:pt x="6687648" y="2222213"/>
                  <a:pt x="6695440" y="2235200"/>
                </a:cubicBezTo>
                <a:cubicBezTo>
                  <a:pt x="6727913" y="2289321"/>
                  <a:pt x="6720934" y="2281014"/>
                  <a:pt x="6746240" y="23063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5" name="Title 1"/>
          <p:cNvSpPr>
            <a:spLocks noGrp="1"/>
          </p:cNvSpPr>
          <p:nvPr>
            <p:ph type="title"/>
          </p:nvPr>
        </p:nvSpPr>
        <p:spPr>
          <a:xfrm>
            <a:off x="304800" y="635000"/>
            <a:ext cx="8793162" cy="752475"/>
          </a:xfrm>
        </p:spPr>
        <p:txBody>
          <a:bodyPr/>
          <a:lstStyle/>
          <a:p>
            <a:r>
              <a:rPr lang="en-GB" altLang="en-US" b="1">
                <a:solidFill>
                  <a:srgbClr val="0000FF"/>
                </a:solidFill>
                <a:latin typeface="Arial" charset="0"/>
                <a:ea typeface="Arial" charset="0"/>
                <a:cs typeface="Arial" charset="0"/>
              </a:rPr>
              <a:t>Decision </a:t>
            </a:r>
            <a:r>
              <a:rPr lang="en-GB" altLang="en-US" b="1" dirty="0">
                <a:solidFill>
                  <a:srgbClr val="0000FF"/>
                </a:solidFill>
                <a:latin typeface="Arial" charset="0"/>
                <a:ea typeface="Arial" charset="0"/>
                <a:cs typeface="Arial" charset="0"/>
              </a:rPr>
              <a:t>boundary perspective…</a:t>
            </a:r>
          </a:p>
        </p:txBody>
      </p:sp>
    </p:spTree>
    <p:extLst>
      <p:ext uri="{BB962C8B-B14F-4D97-AF65-F5344CB8AC3E}">
        <p14:creationId xmlns:p14="http://schemas.microsoft.com/office/powerpoint/2010/main" val="18980507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664075" y="50800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2835275" y="2971800"/>
            <a:ext cx="314325" cy="4064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2676525" y="36941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3140075" y="32766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2992438" y="41402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3444875" y="35814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2468563" y="43449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1960563" y="34909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3713163" y="26368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1884363" y="47212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1798638" y="41211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4576763" y="24939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5070475" y="2809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4911725" y="3530600"/>
            <a:ext cx="315913" cy="407988"/>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5375275" y="3114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5227638" y="3978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5680075" y="34194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4703763" y="41814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4195763" y="33274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4084638" y="2819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3444875" y="4672013"/>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3870325" y="42656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4237038" y="4852988"/>
            <a:ext cx="314325" cy="406400"/>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4079875" y="24130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4779963" y="31051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V="1">
            <a:off x="7488238" y="4548188"/>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7366000" y="48720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7678" name="TextBox 34"/>
          <p:cNvSpPr txBox="1">
            <a:spLocks noChangeArrowheads="1"/>
          </p:cNvSpPr>
          <p:nvPr/>
        </p:nvSpPr>
        <p:spPr bwMode="auto">
          <a:xfrm>
            <a:off x="381000" y="15700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Present a training instance / adjust the weights</a:t>
            </a:r>
          </a:p>
        </p:txBody>
      </p:sp>
      <p:sp>
        <p:nvSpPr>
          <p:cNvPr id="4" name="Freeform 3"/>
          <p:cNvSpPr/>
          <p:nvPr/>
        </p:nvSpPr>
        <p:spPr>
          <a:xfrm>
            <a:off x="974725" y="2900363"/>
            <a:ext cx="6756400" cy="2062162"/>
          </a:xfrm>
          <a:custGeom>
            <a:avLst/>
            <a:gdLst>
              <a:gd name="connsiteX0" fmla="*/ 0 w 6756400"/>
              <a:gd name="connsiteY0" fmla="*/ 1097280 h 2062480"/>
              <a:gd name="connsiteX1" fmla="*/ 71120 w 6756400"/>
              <a:gd name="connsiteY1" fmla="*/ 1087120 h 2062480"/>
              <a:gd name="connsiteX2" fmla="*/ 101600 w 6756400"/>
              <a:gd name="connsiteY2" fmla="*/ 1056640 h 2062480"/>
              <a:gd name="connsiteX3" fmla="*/ 132080 w 6756400"/>
              <a:gd name="connsiteY3" fmla="*/ 1046480 h 2062480"/>
              <a:gd name="connsiteX4" fmla="*/ 193040 w 6756400"/>
              <a:gd name="connsiteY4" fmla="*/ 1005840 h 2062480"/>
              <a:gd name="connsiteX5" fmla="*/ 487680 w 6756400"/>
              <a:gd name="connsiteY5" fmla="*/ 985520 h 2062480"/>
              <a:gd name="connsiteX6" fmla="*/ 934720 w 6756400"/>
              <a:gd name="connsiteY6" fmla="*/ 985520 h 2062480"/>
              <a:gd name="connsiteX7" fmla="*/ 985520 w 6756400"/>
              <a:gd name="connsiteY7" fmla="*/ 1026160 h 2062480"/>
              <a:gd name="connsiteX8" fmla="*/ 1016000 w 6756400"/>
              <a:gd name="connsiteY8" fmla="*/ 1046480 h 2062480"/>
              <a:gd name="connsiteX9" fmla="*/ 1107440 w 6756400"/>
              <a:gd name="connsiteY9" fmla="*/ 1137920 h 2062480"/>
              <a:gd name="connsiteX10" fmla="*/ 1188720 w 6756400"/>
              <a:gd name="connsiteY10" fmla="*/ 1148080 h 2062480"/>
              <a:gd name="connsiteX11" fmla="*/ 1280160 w 6756400"/>
              <a:gd name="connsiteY11" fmla="*/ 1219200 h 2062480"/>
              <a:gd name="connsiteX12" fmla="*/ 1290320 w 6756400"/>
              <a:gd name="connsiteY12" fmla="*/ 1249680 h 2062480"/>
              <a:gd name="connsiteX13" fmla="*/ 1412240 w 6756400"/>
              <a:gd name="connsiteY13" fmla="*/ 1280160 h 2062480"/>
              <a:gd name="connsiteX14" fmla="*/ 1483360 w 6756400"/>
              <a:gd name="connsiteY14" fmla="*/ 1270000 h 2062480"/>
              <a:gd name="connsiteX15" fmla="*/ 1503680 w 6756400"/>
              <a:gd name="connsiteY15" fmla="*/ 1239520 h 2062480"/>
              <a:gd name="connsiteX16" fmla="*/ 1564640 w 6756400"/>
              <a:gd name="connsiteY16" fmla="*/ 1188720 h 2062480"/>
              <a:gd name="connsiteX17" fmla="*/ 1574800 w 6756400"/>
              <a:gd name="connsiteY17" fmla="*/ 1117600 h 2062480"/>
              <a:gd name="connsiteX18" fmla="*/ 1595120 w 6756400"/>
              <a:gd name="connsiteY18" fmla="*/ 1046480 h 2062480"/>
              <a:gd name="connsiteX19" fmla="*/ 1615440 w 6756400"/>
              <a:gd name="connsiteY19" fmla="*/ 955040 h 2062480"/>
              <a:gd name="connsiteX20" fmla="*/ 1635760 w 6756400"/>
              <a:gd name="connsiteY20" fmla="*/ 924560 h 2062480"/>
              <a:gd name="connsiteX21" fmla="*/ 1666240 w 6756400"/>
              <a:gd name="connsiteY21" fmla="*/ 914400 h 2062480"/>
              <a:gd name="connsiteX22" fmla="*/ 1706880 w 6756400"/>
              <a:gd name="connsiteY22" fmla="*/ 853440 h 2062480"/>
              <a:gd name="connsiteX23" fmla="*/ 1727200 w 6756400"/>
              <a:gd name="connsiteY23" fmla="*/ 792480 h 2062480"/>
              <a:gd name="connsiteX24" fmla="*/ 1828800 w 6756400"/>
              <a:gd name="connsiteY24" fmla="*/ 741680 h 2062480"/>
              <a:gd name="connsiteX25" fmla="*/ 1859280 w 6756400"/>
              <a:gd name="connsiteY25" fmla="*/ 721360 h 2062480"/>
              <a:gd name="connsiteX26" fmla="*/ 1879600 w 6756400"/>
              <a:gd name="connsiteY26" fmla="*/ 690880 h 2062480"/>
              <a:gd name="connsiteX27" fmla="*/ 1910080 w 6756400"/>
              <a:gd name="connsiteY27" fmla="*/ 650240 h 2062480"/>
              <a:gd name="connsiteX28" fmla="*/ 2011680 w 6756400"/>
              <a:gd name="connsiteY28" fmla="*/ 609600 h 2062480"/>
              <a:gd name="connsiteX29" fmla="*/ 2042160 w 6756400"/>
              <a:gd name="connsiteY29" fmla="*/ 599440 h 2062480"/>
              <a:gd name="connsiteX30" fmla="*/ 2275840 w 6756400"/>
              <a:gd name="connsiteY30" fmla="*/ 619760 h 2062480"/>
              <a:gd name="connsiteX31" fmla="*/ 2306320 w 6756400"/>
              <a:gd name="connsiteY31" fmla="*/ 640080 h 2062480"/>
              <a:gd name="connsiteX32" fmla="*/ 2336800 w 6756400"/>
              <a:gd name="connsiteY32" fmla="*/ 650240 h 2062480"/>
              <a:gd name="connsiteX33" fmla="*/ 2377440 w 6756400"/>
              <a:gd name="connsiteY33" fmla="*/ 680720 h 2062480"/>
              <a:gd name="connsiteX34" fmla="*/ 2397760 w 6756400"/>
              <a:gd name="connsiteY34" fmla="*/ 711200 h 2062480"/>
              <a:gd name="connsiteX35" fmla="*/ 2428240 w 6756400"/>
              <a:gd name="connsiteY35" fmla="*/ 721360 h 2062480"/>
              <a:gd name="connsiteX36" fmla="*/ 2611120 w 6756400"/>
              <a:gd name="connsiteY36" fmla="*/ 731520 h 2062480"/>
              <a:gd name="connsiteX37" fmla="*/ 2661920 w 6756400"/>
              <a:gd name="connsiteY37" fmla="*/ 741680 h 2062480"/>
              <a:gd name="connsiteX38" fmla="*/ 2692400 w 6756400"/>
              <a:gd name="connsiteY38" fmla="*/ 751840 h 2062480"/>
              <a:gd name="connsiteX39" fmla="*/ 2733040 w 6756400"/>
              <a:gd name="connsiteY39" fmla="*/ 762000 h 2062480"/>
              <a:gd name="connsiteX40" fmla="*/ 2763520 w 6756400"/>
              <a:gd name="connsiteY40" fmla="*/ 782320 h 2062480"/>
              <a:gd name="connsiteX41" fmla="*/ 2885440 w 6756400"/>
              <a:gd name="connsiteY41" fmla="*/ 762000 h 2062480"/>
              <a:gd name="connsiteX42" fmla="*/ 2966720 w 6756400"/>
              <a:gd name="connsiteY42" fmla="*/ 741680 h 2062480"/>
              <a:gd name="connsiteX43" fmla="*/ 3068320 w 6756400"/>
              <a:gd name="connsiteY43" fmla="*/ 690880 h 2062480"/>
              <a:gd name="connsiteX44" fmla="*/ 3098800 w 6756400"/>
              <a:gd name="connsiteY44" fmla="*/ 660400 h 2062480"/>
              <a:gd name="connsiteX45" fmla="*/ 3119120 w 6756400"/>
              <a:gd name="connsiteY45" fmla="*/ 629920 h 2062480"/>
              <a:gd name="connsiteX46" fmla="*/ 3180080 w 6756400"/>
              <a:gd name="connsiteY46" fmla="*/ 609600 h 2062480"/>
              <a:gd name="connsiteX47" fmla="*/ 3241040 w 6756400"/>
              <a:gd name="connsiteY47" fmla="*/ 568960 h 2062480"/>
              <a:gd name="connsiteX48" fmla="*/ 3312160 w 6756400"/>
              <a:gd name="connsiteY48" fmla="*/ 548640 h 2062480"/>
              <a:gd name="connsiteX49" fmla="*/ 3373120 w 6756400"/>
              <a:gd name="connsiteY49" fmla="*/ 528320 h 2062480"/>
              <a:gd name="connsiteX50" fmla="*/ 3474720 w 6756400"/>
              <a:gd name="connsiteY50" fmla="*/ 518160 h 2062480"/>
              <a:gd name="connsiteX51" fmla="*/ 3556000 w 6756400"/>
              <a:gd name="connsiteY51" fmla="*/ 487680 h 2062480"/>
              <a:gd name="connsiteX52" fmla="*/ 3596640 w 6756400"/>
              <a:gd name="connsiteY52" fmla="*/ 436880 h 2062480"/>
              <a:gd name="connsiteX53" fmla="*/ 3667760 w 6756400"/>
              <a:gd name="connsiteY53" fmla="*/ 375920 h 2062480"/>
              <a:gd name="connsiteX54" fmla="*/ 3769360 w 6756400"/>
              <a:gd name="connsiteY54" fmla="*/ 284480 h 2062480"/>
              <a:gd name="connsiteX55" fmla="*/ 3799840 w 6756400"/>
              <a:gd name="connsiteY55" fmla="*/ 274320 h 2062480"/>
              <a:gd name="connsiteX56" fmla="*/ 3840480 w 6756400"/>
              <a:gd name="connsiteY56" fmla="*/ 243840 h 2062480"/>
              <a:gd name="connsiteX57" fmla="*/ 3891280 w 6756400"/>
              <a:gd name="connsiteY57" fmla="*/ 213360 h 2062480"/>
              <a:gd name="connsiteX58" fmla="*/ 3901440 w 6756400"/>
              <a:gd name="connsiteY58" fmla="*/ 182880 h 2062480"/>
              <a:gd name="connsiteX59" fmla="*/ 4023360 w 6756400"/>
              <a:gd name="connsiteY59" fmla="*/ 91440 h 2062480"/>
              <a:gd name="connsiteX60" fmla="*/ 4084320 w 6756400"/>
              <a:gd name="connsiteY60" fmla="*/ 60960 h 2062480"/>
              <a:gd name="connsiteX61" fmla="*/ 4460240 w 6756400"/>
              <a:gd name="connsiteY61" fmla="*/ 50800 h 2062480"/>
              <a:gd name="connsiteX62" fmla="*/ 4622800 w 6756400"/>
              <a:gd name="connsiteY62" fmla="*/ 10160 h 2062480"/>
              <a:gd name="connsiteX63" fmla="*/ 4744720 w 6756400"/>
              <a:gd name="connsiteY63" fmla="*/ 0 h 2062480"/>
              <a:gd name="connsiteX64" fmla="*/ 4968240 w 6756400"/>
              <a:gd name="connsiteY64" fmla="*/ 10160 h 2062480"/>
              <a:gd name="connsiteX65" fmla="*/ 5069840 w 6756400"/>
              <a:gd name="connsiteY65" fmla="*/ 30480 h 2062480"/>
              <a:gd name="connsiteX66" fmla="*/ 5191760 w 6756400"/>
              <a:gd name="connsiteY66" fmla="*/ 60960 h 2062480"/>
              <a:gd name="connsiteX67" fmla="*/ 5222240 w 6756400"/>
              <a:gd name="connsiteY67" fmla="*/ 81280 h 2062480"/>
              <a:gd name="connsiteX68" fmla="*/ 5262880 w 6756400"/>
              <a:gd name="connsiteY68" fmla="*/ 101600 h 2062480"/>
              <a:gd name="connsiteX69" fmla="*/ 5323840 w 6756400"/>
              <a:gd name="connsiteY69" fmla="*/ 142240 h 2062480"/>
              <a:gd name="connsiteX70" fmla="*/ 5334000 w 6756400"/>
              <a:gd name="connsiteY70" fmla="*/ 172720 h 2062480"/>
              <a:gd name="connsiteX71" fmla="*/ 5405120 w 6756400"/>
              <a:gd name="connsiteY71" fmla="*/ 274320 h 2062480"/>
              <a:gd name="connsiteX72" fmla="*/ 5445760 w 6756400"/>
              <a:gd name="connsiteY72" fmla="*/ 314960 h 2062480"/>
              <a:gd name="connsiteX73" fmla="*/ 5527040 w 6756400"/>
              <a:gd name="connsiteY73" fmla="*/ 416560 h 2062480"/>
              <a:gd name="connsiteX74" fmla="*/ 5557520 w 6756400"/>
              <a:gd name="connsiteY74" fmla="*/ 467360 h 2062480"/>
              <a:gd name="connsiteX75" fmla="*/ 5628640 w 6756400"/>
              <a:gd name="connsiteY75" fmla="*/ 528320 h 2062480"/>
              <a:gd name="connsiteX76" fmla="*/ 5659120 w 6756400"/>
              <a:gd name="connsiteY76" fmla="*/ 568960 h 2062480"/>
              <a:gd name="connsiteX77" fmla="*/ 5709920 w 6756400"/>
              <a:gd name="connsiteY77" fmla="*/ 609600 h 2062480"/>
              <a:gd name="connsiteX78" fmla="*/ 5791200 w 6756400"/>
              <a:gd name="connsiteY78" fmla="*/ 711200 h 2062480"/>
              <a:gd name="connsiteX79" fmla="*/ 5842000 w 6756400"/>
              <a:gd name="connsiteY79" fmla="*/ 772160 h 2062480"/>
              <a:gd name="connsiteX80" fmla="*/ 5872480 w 6756400"/>
              <a:gd name="connsiteY80" fmla="*/ 822960 h 2062480"/>
              <a:gd name="connsiteX81" fmla="*/ 5943600 w 6756400"/>
              <a:gd name="connsiteY81" fmla="*/ 894080 h 2062480"/>
              <a:gd name="connsiteX82" fmla="*/ 6004560 w 6756400"/>
              <a:gd name="connsiteY82" fmla="*/ 914400 h 2062480"/>
              <a:gd name="connsiteX83" fmla="*/ 6014720 w 6756400"/>
              <a:gd name="connsiteY83" fmla="*/ 1158240 h 2062480"/>
              <a:gd name="connsiteX84" fmla="*/ 6055360 w 6756400"/>
              <a:gd name="connsiteY84" fmla="*/ 1168400 h 2062480"/>
              <a:gd name="connsiteX85" fmla="*/ 6106160 w 6756400"/>
              <a:gd name="connsiteY85" fmla="*/ 1219200 h 2062480"/>
              <a:gd name="connsiteX86" fmla="*/ 6136640 w 6756400"/>
              <a:gd name="connsiteY86" fmla="*/ 1270000 h 2062480"/>
              <a:gd name="connsiteX87" fmla="*/ 6177280 w 6756400"/>
              <a:gd name="connsiteY87" fmla="*/ 1330960 h 2062480"/>
              <a:gd name="connsiteX88" fmla="*/ 6228080 w 6756400"/>
              <a:gd name="connsiteY88" fmla="*/ 1422400 h 2062480"/>
              <a:gd name="connsiteX89" fmla="*/ 6238240 w 6756400"/>
              <a:gd name="connsiteY89" fmla="*/ 1473200 h 2062480"/>
              <a:gd name="connsiteX90" fmla="*/ 6319520 w 6756400"/>
              <a:gd name="connsiteY90" fmla="*/ 1524000 h 2062480"/>
              <a:gd name="connsiteX91" fmla="*/ 6350000 w 6756400"/>
              <a:gd name="connsiteY91" fmla="*/ 1574800 h 2062480"/>
              <a:gd name="connsiteX92" fmla="*/ 6370320 w 6756400"/>
              <a:gd name="connsiteY92" fmla="*/ 1645920 h 2062480"/>
              <a:gd name="connsiteX93" fmla="*/ 6380480 w 6756400"/>
              <a:gd name="connsiteY93" fmla="*/ 1676400 h 2062480"/>
              <a:gd name="connsiteX94" fmla="*/ 6410960 w 6756400"/>
              <a:gd name="connsiteY94" fmla="*/ 1788160 h 2062480"/>
              <a:gd name="connsiteX95" fmla="*/ 6471920 w 6756400"/>
              <a:gd name="connsiteY95" fmla="*/ 1859280 h 2062480"/>
              <a:gd name="connsiteX96" fmla="*/ 6492240 w 6756400"/>
              <a:gd name="connsiteY96" fmla="*/ 1889760 h 2062480"/>
              <a:gd name="connsiteX97" fmla="*/ 6593840 w 6756400"/>
              <a:gd name="connsiteY97" fmla="*/ 1940560 h 2062480"/>
              <a:gd name="connsiteX98" fmla="*/ 6624320 w 6756400"/>
              <a:gd name="connsiteY98" fmla="*/ 1960880 h 2062480"/>
              <a:gd name="connsiteX99" fmla="*/ 6654800 w 6756400"/>
              <a:gd name="connsiteY99" fmla="*/ 1971040 h 2062480"/>
              <a:gd name="connsiteX100" fmla="*/ 6675120 w 6756400"/>
              <a:gd name="connsiteY100" fmla="*/ 2032000 h 2062480"/>
              <a:gd name="connsiteX101" fmla="*/ 6695440 w 6756400"/>
              <a:gd name="connsiteY101" fmla="*/ 2062480 h 2062480"/>
              <a:gd name="connsiteX102" fmla="*/ 6756400 w 6756400"/>
              <a:gd name="connsiteY102" fmla="*/ 2052320 h 206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756400" h="2062480">
                <a:moveTo>
                  <a:pt x="0" y="1097280"/>
                </a:moveTo>
                <a:cubicBezTo>
                  <a:pt x="23707" y="1093893"/>
                  <a:pt x="48885" y="1096014"/>
                  <a:pt x="71120" y="1087120"/>
                </a:cubicBezTo>
                <a:cubicBezTo>
                  <a:pt x="84461" y="1081784"/>
                  <a:pt x="89645" y="1064610"/>
                  <a:pt x="101600" y="1056640"/>
                </a:cubicBezTo>
                <a:cubicBezTo>
                  <a:pt x="110511" y="1050699"/>
                  <a:pt x="122718" y="1051681"/>
                  <a:pt x="132080" y="1046480"/>
                </a:cubicBezTo>
                <a:cubicBezTo>
                  <a:pt x="153428" y="1034620"/>
                  <a:pt x="168652" y="1007124"/>
                  <a:pt x="193040" y="1005840"/>
                </a:cubicBezTo>
                <a:cubicBezTo>
                  <a:pt x="420069" y="993891"/>
                  <a:pt x="321964" y="1002092"/>
                  <a:pt x="487680" y="985520"/>
                </a:cubicBezTo>
                <a:cubicBezTo>
                  <a:pt x="687422" y="935584"/>
                  <a:pt x="541076" y="963651"/>
                  <a:pt x="934720" y="985520"/>
                </a:cubicBezTo>
                <a:cubicBezTo>
                  <a:pt x="951653" y="999067"/>
                  <a:pt x="968172" y="1013149"/>
                  <a:pt x="985520" y="1026160"/>
                </a:cubicBezTo>
                <a:cubicBezTo>
                  <a:pt x="995289" y="1033486"/>
                  <a:pt x="1008053" y="1037209"/>
                  <a:pt x="1016000" y="1046480"/>
                </a:cubicBezTo>
                <a:cubicBezTo>
                  <a:pt x="1047165" y="1082840"/>
                  <a:pt x="1044740" y="1130083"/>
                  <a:pt x="1107440" y="1137920"/>
                </a:cubicBezTo>
                <a:lnTo>
                  <a:pt x="1188720" y="1148080"/>
                </a:lnTo>
                <a:cubicBezTo>
                  <a:pt x="1261635" y="1196690"/>
                  <a:pt x="1232411" y="1171451"/>
                  <a:pt x="1280160" y="1219200"/>
                </a:cubicBezTo>
                <a:cubicBezTo>
                  <a:pt x="1283547" y="1229360"/>
                  <a:pt x="1283630" y="1241317"/>
                  <a:pt x="1290320" y="1249680"/>
                </a:cubicBezTo>
                <a:cubicBezTo>
                  <a:pt x="1317636" y="1283824"/>
                  <a:pt x="1380697" y="1276655"/>
                  <a:pt x="1412240" y="1280160"/>
                </a:cubicBezTo>
                <a:cubicBezTo>
                  <a:pt x="1435947" y="1276773"/>
                  <a:pt x="1461477" y="1279726"/>
                  <a:pt x="1483360" y="1270000"/>
                </a:cubicBezTo>
                <a:cubicBezTo>
                  <a:pt x="1494518" y="1265041"/>
                  <a:pt x="1495863" y="1248901"/>
                  <a:pt x="1503680" y="1239520"/>
                </a:cubicBezTo>
                <a:cubicBezTo>
                  <a:pt x="1528126" y="1210184"/>
                  <a:pt x="1534670" y="1208700"/>
                  <a:pt x="1564640" y="1188720"/>
                </a:cubicBezTo>
                <a:cubicBezTo>
                  <a:pt x="1568027" y="1165013"/>
                  <a:pt x="1570516" y="1141161"/>
                  <a:pt x="1574800" y="1117600"/>
                </a:cubicBezTo>
                <a:cubicBezTo>
                  <a:pt x="1587470" y="1047917"/>
                  <a:pt x="1580612" y="1104513"/>
                  <a:pt x="1595120" y="1046480"/>
                </a:cubicBezTo>
                <a:cubicBezTo>
                  <a:pt x="1598013" y="1034907"/>
                  <a:pt x="1609182" y="969642"/>
                  <a:pt x="1615440" y="955040"/>
                </a:cubicBezTo>
                <a:cubicBezTo>
                  <a:pt x="1620250" y="943817"/>
                  <a:pt x="1626225" y="932188"/>
                  <a:pt x="1635760" y="924560"/>
                </a:cubicBezTo>
                <a:cubicBezTo>
                  <a:pt x="1644123" y="917870"/>
                  <a:pt x="1656080" y="917787"/>
                  <a:pt x="1666240" y="914400"/>
                </a:cubicBezTo>
                <a:cubicBezTo>
                  <a:pt x="1699852" y="813563"/>
                  <a:pt x="1643459" y="967598"/>
                  <a:pt x="1706880" y="853440"/>
                </a:cubicBezTo>
                <a:cubicBezTo>
                  <a:pt x="1717282" y="834716"/>
                  <a:pt x="1720427" y="812800"/>
                  <a:pt x="1727200" y="792480"/>
                </a:cubicBezTo>
                <a:cubicBezTo>
                  <a:pt x="1747234" y="732379"/>
                  <a:pt x="1726905" y="764323"/>
                  <a:pt x="1828800" y="741680"/>
                </a:cubicBezTo>
                <a:cubicBezTo>
                  <a:pt x="1838960" y="734907"/>
                  <a:pt x="1850646" y="729994"/>
                  <a:pt x="1859280" y="721360"/>
                </a:cubicBezTo>
                <a:cubicBezTo>
                  <a:pt x="1867914" y="712726"/>
                  <a:pt x="1872503" y="700816"/>
                  <a:pt x="1879600" y="690880"/>
                </a:cubicBezTo>
                <a:cubicBezTo>
                  <a:pt x="1889442" y="677101"/>
                  <a:pt x="1898106" y="662214"/>
                  <a:pt x="1910080" y="650240"/>
                </a:cubicBezTo>
                <a:cubicBezTo>
                  <a:pt x="1937285" y="623035"/>
                  <a:pt x="1976909" y="619535"/>
                  <a:pt x="2011680" y="609600"/>
                </a:cubicBezTo>
                <a:cubicBezTo>
                  <a:pt x="2021978" y="606658"/>
                  <a:pt x="2032000" y="602827"/>
                  <a:pt x="2042160" y="599440"/>
                </a:cubicBezTo>
                <a:cubicBezTo>
                  <a:pt x="2045615" y="599670"/>
                  <a:pt x="2238529" y="609584"/>
                  <a:pt x="2275840" y="619760"/>
                </a:cubicBezTo>
                <a:cubicBezTo>
                  <a:pt x="2287621" y="622973"/>
                  <a:pt x="2295398" y="634619"/>
                  <a:pt x="2306320" y="640080"/>
                </a:cubicBezTo>
                <a:cubicBezTo>
                  <a:pt x="2315899" y="644869"/>
                  <a:pt x="2326640" y="646853"/>
                  <a:pt x="2336800" y="650240"/>
                </a:cubicBezTo>
                <a:cubicBezTo>
                  <a:pt x="2350347" y="660400"/>
                  <a:pt x="2365466" y="668746"/>
                  <a:pt x="2377440" y="680720"/>
                </a:cubicBezTo>
                <a:cubicBezTo>
                  <a:pt x="2386074" y="689354"/>
                  <a:pt x="2388225" y="703572"/>
                  <a:pt x="2397760" y="711200"/>
                </a:cubicBezTo>
                <a:cubicBezTo>
                  <a:pt x="2406123" y="717890"/>
                  <a:pt x="2417579" y="720345"/>
                  <a:pt x="2428240" y="721360"/>
                </a:cubicBezTo>
                <a:cubicBezTo>
                  <a:pt x="2489019" y="727148"/>
                  <a:pt x="2550160" y="728133"/>
                  <a:pt x="2611120" y="731520"/>
                </a:cubicBezTo>
                <a:cubicBezTo>
                  <a:pt x="2628053" y="734907"/>
                  <a:pt x="2645167" y="737492"/>
                  <a:pt x="2661920" y="741680"/>
                </a:cubicBezTo>
                <a:cubicBezTo>
                  <a:pt x="2672310" y="744277"/>
                  <a:pt x="2682102" y="748898"/>
                  <a:pt x="2692400" y="751840"/>
                </a:cubicBezTo>
                <a:cubicBezTo>
                  <a:pt x="2705826" y="755676"/>
                  <a:pt x="2719493" y="758613"/>
                  <a:pt x="2733040" y="762000"/>
                </a:cubicBezTo>
                <a:cubicBezTo>
                  <a:pt x="2743200" y="768773"/>
                  <a:pt x="2751351" y="781306"/>
                  <a:pt x="2763520" y="782320"/>
                </a:cubicBezTo>
                <a:cubicBezTo>
                  <a:pt x="2838893" y="788601"/>
                  <a:pt x="2835194" y="775703"/>
                  <a:pt x="2885440" y="762000"/>
                </a:cubicBezTo>
                <a:cubicBezTo>
                  <a:pt x="2912383" y="754652"/>
                  <a:pt x="2966720" y="741680"/>
                  <a:pt x="2966720" y="741680"/>
                </a:cubicBezTo>
                <a:cubicBezTo>
                  <a:pt x="3039298" y="693294"/>
                  <a:pt x="3003988" y="706963"/>
                  <a:pt x="3068320" y="690880"/>
                </a:cubicBezTo>
                <a:cubicBezTo>
                  <a:pt x="3078480" y="680720"/>
                  <a:pt x="3089602" y="671438"/>
                  <a:pt x="3098800" y="660400"/>
                </a:cubicBezTo>
                <a:cubicBezTo>
                  <a:pt x="3106617" y="651019"/>
                  <a:pt x="3108765" y="636392"/>
                  <a:pt x="3119120" y="629920"/>
                </a:cubicBezTo>
                <a:cubicBezTo>
                  <a:pt x="3137283" y="618568"/>
                  <a:pt x="3162258" y="621481"/>
                  <a:pt x="3180080" y="609600"/>
                </a:cubicBezTo>
                <a:cubicBezTo>
                  <a:pt x="3200400" y="596053"/>
                  <a:pt x="3217872" y="576683"/>
                  <a:pt x="3241040" y="568960"/>
                </a:cubicBezTo>
                <a:cubicBezTo>
                  <a:pt x="3343474" y="534815"/>
                  <a:pt x="3184585" y="586912"/>
                  <a:pt x="3312160" y="548640"/>
                </a:cubicBezTo>
                <a:cubicBezTo>
                  <a:pt x="3332676" y="542485"/>
                  <a:pt x="3352068" y="532267"/>
                  <a:pt x="3373120" y="528320"/>
                </a:cubicBezTo>
                <a:cubicBezTo>
                  <a:pt x="3406573" y="522048"/>
                  <a:pt x="3440853" y="521547"/>
                  <a:pt x="3474720" y="518160"/>
                </a:cubicBezTo>
                <a:cubicBezTo>
                  <a:pt x="3500664" y="511674"/>
                  <a:pt x="3534748" y="506275"/>
                  <a:pt x="3556000" y="487680"/>
                </a:cubicBezTo>
                <a:cubicBezTo>
                  <a:pt x="3572320" y="473400"/>
                  <a:pt x="3582360" y="453200"/>
                  <a:pt x="3596640" y="436880"/>
                </a:cubicBezTo>
                <a:cubicBezTo>
                  <a:pt x="3643256" y="383605"/>
                  <a:pt x="3610720" y="427775"/>
                  <a:pt x="3667760" y="375920"/>
                </a:cubicBezTo>
                <a:cubicBezTo>
                  <a:pt x="3699939" y="346666"/>
                  <a:pt x="3728312" y="305004"/>
                  <a:pt x="3769360" y="284480"/>
                </a:cubicBezTo>
                <a:cubicBezTo>
                  <a:pt x="3778939" y="279691"/>
                  <a:pt x="3789680" y="277707"/>
                  <a:pt x="3799840" y="274320"/>
                </a:cubicBezTo>
                <a:cubicBezTo>
                  <a:pt x="3813387" y="264160"/>
                  <a:pt x="3826391" y="253233"/>
                  <a:pt x="3840480" y="243840"/>
                </a:cubicBezTo>
                <a:cubicBezTo>
                  <a:pt x="3856911" y="232886"/>
                  <a:pt x="3877316" y="227324"/>
                  <a:pt x="3891280" y="213360"/>
                </a:cubicBezTo>
                <a:cubicBezTo>
                  <a:pt x="3898853" y="205787"/>
                  <a:pt x="3895215" y="191595"/>
                  <a:pt x="3901440" y="182880"/>
                </a:cubicBezTo>
                <a:cubicBezTo>
                  <a:pt x="3933504" y="137990"/>
                  <a:pt x="3977812" y="121805"/>
                  <a:pt x="4023360" y="91440"/>
                </a:cubicBezTo>
                <a:cubicBezTo>
                  <a:pt x="4040715" y="79870"/>
                  <a:pt x="4061583" y="62097"/>
                  <a:pt x="4084320" y="60960"/>
                </a:cubicBezTo>
                <a:cubicBezTo>
                  <a:pt x="4209516" y="54700"/>
                  <a:pt x="4334933" y="54187"/>
                  <a:pt x="4460240" y="50800"/>
                </a:cubicBezTo>
                <a:cubicBezTo>
                  <a:pt x="4529400" y="27747"/>
                  <a:pt x="4539807" y="21477"/>
                  <a:pt x="4622800" y="10160"/>
                </a:cubicBezTo>
                <a:cubicBezTo>
                  <a:pt x="4663207" y="4650"/>
                  <a:pt x="4704080" y="3387"/>
                  <a:pt x="4744720" y="0"/>
                </a:cubicBezTo>
                <a:cubicBezTo>
                  <a:pt x="4819227" y="3387"/>
                  <a:pt x="4893846" y="4846"/>
                  <a:pt x="4968240" y="10160"/>
                </a:cubicBezTo>
                <a:cubicBezTo>
                  <a:pt x="5003116" y="12651"/>
                  <a:pt x="5036232" y="22078"/>
                  <a:pt x="5069840" y="30480"/>
                </a:cubicBezTo>
                <a:cubicBezTo>
                  <a:pt x="5139584" y="76976"/>
                  <a:pt x="5053659" y="26435"/>
                  <a:pt x="5191760" y="60960"/>
                </a:cubicBezTo>
                <a:cubicBezTo>
                  <a:pt x="5203606" y="63922"/>
                  <a:pt x="5211638" y="75222"/>
                  <a:pt x="5222240" y="81280"/>
                </a:cubicBezTo>
                <a:cubicBezTo>
                  <a:pt x="5235390" y="88794"/>
                  <a:pt x="5249893" y="93808"/>
                  <a:pt x="5262880" y="101600"/>
                </a:cubicBezTo>
                <a:cubicBezTo>
                  <a:pt x="5283821" y="114165"/>
                  <a:pt x="5323840" y="142240"/>
                  <a:pt x="5323840" y="142240"/>
                </a:cubicBezTo>
                <a:cubicBezTo>
                  <a:pt x="5327227" y="152400"/>
                  <a:pt x="5328799" y="163358"/>
                  <a:pt x="5334000" y="172720"/>
                </a:cubicBezTo>
                <a:cubicBezTo>
                  <a:pt x="5342325" y="187704"/>
                  <a:pt x="5388907" y="255790"/>
                  <a:pt x="5405120" y="274320"/>
                </a:cubicBezTo>
                <a:cubicBezTo>
                  <a:pt x="5417736" y="288738"/>
                  <a:pt x="5433292" y="300414"/>
                  <a:pt x="5445760" y="314960"/>
                </a:cubicBezTo>
                <a:cubicBezTo>
                  <a:pt x="5473985" y="347889"/>
                  <a:pt x="5504726" y="379370"/>
                  <a:pt x="5527040" y="416560"/>
                </a:cubicBezTo>
                <a:cubicBezTo>
                  <a:pt x="5537200" y="433493"/>
                  <a:pt x="5545396" y="451772"/>
                  <a:pt x="5557520" y="467360"/>
                </a:cubicBezTo>
                <a:cubicBezTo>
                  <a:pt x="5642489" y="576605"/>
                  <a:pt x="5559469" y="459149"/>
                  <a:pt x="5628640" y="528320"/>
                </a:cubicBezTo>
                <a:cubicBezTo>
                  <a:pt x="5640614" y="540294"/>
                  <a:pt x="5647146" y="556986"/>
                  <a:pt x="5659120" y="568960"/>
                </a:cubicBezTo>
                <a:cubicBezTo>
                  <a:pt x="5674454" y="584294"/>
                  <a:pt x="5695164" y="593709"/>
                  <a:pt x="5709920" y="609600"/>
                </a:cubicBezTo>
                <a:cubicBezTo>
                  <a:pt x="5739432" y="641382"/>
                  <a:pt x="5763851" y="677540"/>
                  <a:pt x="5791200" y="711200"/>
                </a:cubicBezTo>
                <a:cubicBezTo>
                  <a:pt x="5807880" y="731729"/>
                  <a:pt x="5828391" y="749479"/>
                  <a:pt x="5842000" y="772160"/>
                </a:cubicBezTo>
                <a:cubicBezTo>
                  <a:pt x="5852160" y="789093"/>
                  <a:pt x="5859838" y="807790"/>
                  <a:pt x="5872480" y="822960"/>
                </a:cubicBezTo>
                <a:cubicBezTo>
                  <a:pt x="5893943" y="848716"/>
                  <a:pt x="5911794" y="883478"/>
                  <a:pt x="5943600" y="894080"/>
                </a:cubicBezTo>
                <a:lnTo>
                  <a:pt x="6004560" y="914400"/>
                </a:lnTo>
                <a:cubicBezTo>
                  <a:pt x="6007947" y="995680"/>
                  <a:pt x="5998766" y="1078469"/>
                  <a:pt x="6014720" y="1158240"/>
                </a:cubicBezTo>
                <a:cubicBezTo>
                  <a:pt x="6017458" y="1171932"/>
                  <a:pt x="6043742" y="1160654"/>
                  <a:pt x="6055360" y="1168400"/>
                </a:cubicBezTo>
                <a:cubicBezTo>
                  <a:pt x="6075285" y="1181684"/>
                  <a:pt x="6091200" y="1200500"/>
                  <a:pt x="6106160" y="1219200"/>
                </a:cubicBezTo>
                <a:cubicBezTo>
                  <a:pt x="6118496" y="1234620"/>
                  <a:pt x="6126038" y="1253340"/>
                  <a:pt x="6136640" y="1270000"/>
                </a:cubicBezTo>
                <a:cubicBezTo>
                  <a:pt x="6149751" y="1290604"/>
                  <a:pt x="6164975" y="1309865"/>
                  <a:pt x="6177280" y="1330960"/>
                </a:cubicBezTo>
                <a:cubicBezTo>
                  <a:pt x="6261142" y="1474723"/>
                  <a:pt x="6169401" y="1334382"/>
                  <a:pt x="6228080" y="1422400"/>
                </a:cubicBezTo>
                <a:cubicBezTo>
                  <a:pt x="6231467" y="1439333"/>
                  <a:pt x="6230517" y="1457754"/>
                  <a:pt x="6238240" y="1473200"/>
                </a:cubicBezTo>
                <a:cubicBezTo>
                  <a:pt x="6254506" y="1505732"/>
                  <a:pt x="6289790" y="1512108"/>
                  <a:pt x="6319520" y="1524000"/>
                </a:cubicBezTo>
                <a:cubicBezTo>
                  <a:pt x="6329680" y="1540933"/>
                  <a:pt x="6341169" y="1557137"/>
                  <a:pt x="6350000" y="1574800"/>
                </a:cubicBezTo>
                <a:cubicBezTo>
                  <a:pt x="6358120" y="1591040"/>
                  <a:pt x="6365980" y="1630729"/>
                  <a:pt x="6370320" y="1645920"/>
                </a:cubicBezTo>
                <a:cubicBezTo>
                  <a:pt x="6373262" y="1656218"/>
                  <a:pt x="6377883" y="1666010"/>
                  <a:pt x="6380480" y="1676400"/>
                </a:cubicBezTo>
                <a:cubicBezTo>
                  <a:pt x="6385771" y="1697563"/>
                  <a:pt x="6396429" y="1773629"/>
                  <a:pt x="6410960" y="1788160"/>
                </a:cubicBezTo>
                <a:cubicBezTo>
                  <a:pt x="6447884" y="1825084"/>
                  <a:pt x="6439336" y="1813662"/>
                  <a:pt x="6471920" y="1859280"/>
                </a:cubicBezTo>
                <a:cubicBezTo>
                  <a:pt x="6479017" y="1869216"/>
                  <a:pt x="6483050" y="1881719"/>
                  <a:pt x="6492240" y="1889760"/>
                </a:cubicBezTo>
                <a:cubicBezTo>
                  <a:pt x="6540626" y="1932097"/>
                  <a:pt x="6543340" y="1927935"/>
                  <a:pt x="6593840" y="1940560"/>
                </a:cubicBezTo>
                <a:cubicBezTo>
                  <a:pt x="6604000" y="1947333"/>
                  <a:pt x="6613398" y="1955419"/>
                  <a:pt x="6624320" y="1960880"/>
                </a:cubicBezTo>
                <a:cubicBezTo>
                  <a:pt x="6633899" y="1965669"/>
                  <a:pt x="6648575" y="1962325"/>
                  <a:pt x="6654800" y="1971040"/>
                </a:cubicBezTo>
                <a:cubicBezTo>
                  <a:pt x="6667250" y="1988469"/>
                  <a:pt x="6663239" y="2014178"/>
                  <a:pt x="6675120" y="2032000"/>
                </a:cubicBezTo>
                <a:lnTo>
                  <a:pt x="6695440" y="2062480"/>
                </a:lnTo>
                <a:lnTo>
                  <a:pt x="6756400" y="205232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5" name="Title 1"/>
          <p:cNvSpPr>
            <a:spLocks noGrp="1"/>
          </p:cNvSpPr>
          <p:nvPr>
            <p:ph type="title"/>
          </p:nvPr>
        </p:nvSpPr>
        <p:spPr>
          <a:xfrm>
            <a:off x="304800" y="635000"/>
            <a:ext cx="8793162" cy="752475"/>
          </a:xfrm>
        </p:spPr>
        <p:txBody>
          <a:bodyPr/>
          <a:lstStyle/>
          <a:p>
            <a:r>
              <a:rPr lang="en-GB" altLang="en-US" b="1">
                <a:solidFill>
                  <a:srgbClr val="0000FF"/>
                </a:solidFill>
                <a:latin typeface="Arial" charset="0"/>
                <a:ea typeface="Arial" charset="0"/>
                <a:cs typeface="Arial" charset="0"/>
              </a:rPr>
              <a:t>Decision </a:t>
            </a:r>
            <a:r>
              <a:rPr lang="en-GB" altLang="en-US" b="1" dirty="0">
                <a:solidFill>
                  <a:srgbClr val="0000FF"/>
                </a:solidFill>
                <a:latin typeface="Arial" charset="0"/>
                <a:ea typeface="Arial" charset="0"/>
                <a:cs typeface="Arial" charset="0"/>
              </a:rPr>
              <a:t>boundary perspective…</a:t>
            </a:r>
          </a:p>
        </p:txBody>
      </p:sp>
    </p:spTree>
    <p:extLst>
      <p:ext uri="{BB962C8B-B14F-4D97-AF65-F5344CB8AC3E}">
        <p14:creationId xmlns:p14="http://schemas.microsoft.com/office/powerpoint/2010/main" val="24240535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664075" y="50800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2835275" y="2971800"/>
            <a:ext cx="314325" cy="406400"/>
          </a:xfrm>
          <a:prstGeom prst="ellipse">
            <a:avLst/>
          </a:prstGeom>
          <a:solidFill>
            <a:srgbClr val="FFC0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2676525" y="36941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3140075" y="32766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2992438" y="41402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3444875" y="35814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2468563" y="43449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1960563" y="34909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3713163" y="26368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1884363" y="47212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1798638" y="41211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4576763" y="24939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5070475" y="2809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4911725" y="3530600"/>
            <a:ext cx="315913" cy="407988"/>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5375275" y="3114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5227638" y="3978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5680075" y="34194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4703763" y="41814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4195763" y="33274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4084638" y="2819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3444875" y="4672013"/>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3870325" y="42656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4237038" y="4852988"/>
            <a:ext cx="314325" cy="406400"/>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4079875" y="24130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4779963" y="31051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H="1">
            <a:off x="7294563" y="4745038"/>
            <a:ext cx="142875" cy="474662"/>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7407275" y="4446588"/>
            <a:ext cx="141288" cy="425450"/>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8702" name="TextBox 34"/>
          <p:cNvSpPr txBox="1">
            <a:spLocks noChangeArrowheads="1"/>
          </p:cNvSpPr>
          <p:nvPr/>
        </p:nvSpPr>
        <p:spPr bwMode="auto">
          <a:xfrm>
            <a:off x="381000" y="1570038"/>
            <a:ext cx="2065338"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Eventually ….</a:t>
            </a:r>
          </a:p>
        </p:txBody>
      </p:sp>
      <p:sp>
        <p:nvSpPr>
          <p:cNvPr id="3" name="Freeform 2"/>
          <p:cNvSpPr/>
          <p:nvPr/>
        </p:nvSpPr>
        <p:spPr>
          <a:xfrm>
            <a:off x="720725" y="2108200"/>
            <a:ext cx="7143750" cy="3151188"/>
          </a:xfrm>
          <a:custGeom>
            <a:avLst/>
            <a:gdLst>
              <a:gd name="connsiteX0" fmla="*/ 0 w 7142480"/>
              <a:gd name="connsiteY0" fmla="*/ 1605280 h 3150465"/>
              <a:gd name="connsiteX1" fmla="*/ 91440 w 7142480"/>
              <a:gd name="connsiteY1" fmla="*/ 1625600 h 3150465"/>
              <a:gd name="connsiteX2" fmla="*/ 162560 w 7142480"/>
              <a:gd name="connsiteY2" fmla="*/ 1666240 h 3150465"/>
              <a:gd name="connsiteX3" fmla="*/ 223520 w 7142480"/>
              <a:gd name="connsiteY3" fmla="*/ 1737360 h 3150465"/>
              <a:gd name="connsiteX4" fmla="*/ 243840 w 7142480"/>
              <a:gd name="connsiteY4" fmla="*/ 1767840 h 3150465"/>
              <a:gd name="connsiteX5" fmla="*/ 294640 w 7142480"/>
              <a:gd name="connsiteY5" fmla="*/ 1778000 h 3150465"/>
              <a:gd name="connsiteX6" fmla="*/ 325120 w 7142480"/>
              <a:gd name="connsiteY6" fmla="*/ 1788160 h 3150465"/>
              <a:gd name="connsiteX7" fmla="*/ 355600 w 7142480"/>
              <a:gd name="connsiteY7" fmla="*/ 1808480 h 3150465"/>
              <a:gd name="connsiteX8" fmla="*/ 396240 w 7142480"/>
              <a:gd name="connsiteY8" fmla="*/ 1838960 h 3150465"/>
              <a:gd name="connsiteX9" fmla="*/ 436880 w 7142480"/>
              <a:gd name="connsiteY9" fmla="*/ 1849120 h 3150465"/>
              <a:gd name="connsiteX10" fmla="*/ 487680 w 7142480"/>
              <a:gd name="connsiteY10" fmla="*/ 1889760 h 3150465"/>
              <a:gd name="connsiteX11" fmla="*/ 579120 w 7142480"/>
              <a:gd name="connsiteY11" fmla="*/ 1920240 h 3150465"/>
              <a:gd name="connsiteX12" fmla="*/ 792480 w 7142480"/>
              <a:gd name="connsiteY12" fmla="*/ 1910080 h 3150465"/>
              <a:gd name="connsiteX13" fmla="*/ 822960 w 7142480"/>
              <a:gd name="connsiteY13" fmla="*/ 1899920 h 3150465"/>
              <a:gd name="connsiteX14" fmla="*/ 944880 w 7142480"/>
              <a:gd name="connsiteY14" fmla="*/ 1879600 h 3150465"/>
              <a:gd name="connsiteX15" fmla="*/ 995680 w 7142480"/>
              <a:gd name="connsiteY15" fmla="*/ 1859280 h 3150465"/>
              <a:gd name="connsiteX16" fmla="*/ 1036320 w 7142480"/>
              <a:gd name="connsiteY16" fmla="*/ 1849120 h 3150465"/>
              <a:gd name="connsiteX17" fmla="*/ 1066800 w 7142480"/>
              <a:gd name="connsiteY17" fmla="*/ 1838960 h 3150465"/>
              <a:gd name="connsiteX18" fmla="*/ 1188720 w 7142480"/>
              <a:gd name="connsiteY18" fmla="*/ 1828800 h 3150465"/>
              <a:gd name="connsiteX19" fmla="*/ 1290320 w 7142480"/>
              <a:gd name="connsiteY19" fmla="*/ 1808480 h 3150465"/>
              <a:gd name="connsiteX20" fmla="*/ 1320800 w 7142480"/>
              <a:gd name="connsiteY20" fmla="*/ 1818640 h 3150465"/>
              <a:gd name="connsiteX21" fmla="*/ 1341120 w 7142480"/>
              <a:gd name="connsiteY21" fmla="*/ 1849120 h 3150465"/>
              <a:gd name="connsiteX22" fmla="*/ 1371600 w 7142480"/>
              <a:gd name="connsiteY22" fmla="*/ 1869440 h 3150465"/>
              <a:gd name="connsiteX23" fmla="*/ 1412240 w 7142480"/>
              <a:gd name="connsiteY23" fmla="*/ 1930400 h 3150465"/>
              <a:gd name="connsiteX24" fmla="*/ 1422400 w 7142480"/>
              <a:gd name="connsiteY24" fmla="*/ 1960880 h 3150465"/>
              <a:gd name="connsiteX25" fmla="*/ 1432560 w 7142480"/>
              <a:gd name="connsiteY25" fmla="*/ 2001520 h 3150465"/>
              <a:gd name="connsiteX26" fmla="*/ 1452880 w 7142480"/>
              <a:gd name="connsiteY26" fmla="*/ 2042160 h 3150465"/>
              <a:gd name="connsiteX27" fmla="*/ 1463040 w 7142480"/>
              <a:gd name="connsiteY27" fmla="*/ 2072640 h 3150465"/>
              <a:gd name="connsiteX28" fmla="*/ 1473200 w 7142480"/>
              <a:gd name="connsiteY28" fmla="*/ 2123440 h 3150465"/>
              <a:gd name="connsiteX29" fmla="*/ 1534160 w 7142480"/>
              <a:gd name="connsiteY29" fmla="*/ 2143760 h 3150465"/>
              <a:gd name="connsiteX30" fmla="*/ 1564640 w 7142480"/>
              <a:gd name="connsiteY30" fmla="*/ 2164080 h 3150465"/>
              <a:gd name="connsiteX31" fmla="*/ 1574800 w 7142480"/>
              <a:gd name="connsiteY31" fmla="*/ 2194560 h 3150465"/>
              <a:gd name="connsiteX32" fmla="*/ 1605280 w 7142480"/>
              <a:gd name="connsiteY32" fmla="*/ 2225040 h 3150465"/>
              <a:gd name="connsiteX33" fmla="*/ 1635760 w 7142480"/>
              <a:gd name="connsiteY33" fmla="*/ 2438400 h 3150465"/>
              <a:gd name="connsiteX34" fmla="*/ 1666240 w 7142480"/>
              <a:gd name="connsiteY34" fmla="*/ 2468880 h 3150465"/>
              <a:gd name="connsiteX35" fmla="*/ 1696720 w 7142480"/>
              <a:gd name="connsiteY35" fmla="*/ 2550160 h 3150465"/>
              <a:gd name="connsiteX36" fmla="*/ 1706880 w 7142480"/>
              <a:gd name="connsiteY36" fmla="*/ 2580640 h 3150465"/>
              <a:gd name="connsiteX37" fmla="*/ 1727200 w 7142480"/>
              <a:gd name="connsiteY37" fmla="*/ 2631440 h 3150465"/>
              <a:gd name="connsiteX38" fmla="*/ 1737360 w 7142480"/>
              <a:gd name="connsiteY38" fmla="*/ 2692400 h 3150465"/>
              <a:gd name="connsiteX39" fmla="*/ 1767840 w 7142480"/>
              <a:gd name="connsiteY39" fmla="*/ 2702560 h 3150465"/>
              <a:gd name="connsiteX40" fmla="*/ 1818640 w 7142480"/>
              <a:gd name="connsiteY40" fmla="*/ 2712720 h 3150465"/>
              <a:gd name="connsiteX41" fmla="*/ 1849120 w 7142480"/>
              <a:gd name="connsiteY41" fmla="*/ 2722880 h 3150465"/>
              <a:gd name="connsiteX42" fmla="*/ 1940560 w 7142480"/>
              <a:gd name="connsiteY42" fmla="*/ 2743200 h 3150465"/>
              <a:gd name="connsiteX43" fmla="*/ 2021840 w 7142480"/>
              <a:gd name="connsiteY43" fmla="*/ 2783840 h 3150465"/>
              <a:gd name="connsiteX44" fmla="*/ 2062480 w 7142480"/>
              <a:gd name="connsiteY44" fmla="*/ 2814320 h 3150465"/>
              <a:gd name="connsiteX45" fmla="*/ 2123440 w 7142480"/>
              <a:gd name="connsiteY45" fmla="*/ 2854960 h 3150465"/>
              <a:gd name="connsiteX46" fmla="*/ 2225040 w 7142480"/>
              <a:gd name="connsiteY46" fmla="*/ 2773680 h 3150465"/>
              <a:gd name="connsiteX47" fmla="*/ 2265680 w 7142480"/>
              <a:gd name="connsiteY47" fmla="*/ 2712720 h 3150465"/>
              <a:gd name="connsiteX48" fmla="*/ 2336800 w 7142480"/>
              <a:gd name="connsiteY48" fmla="*/ 2631440 h 3150465"/>
              <a:gd name="connsiteX49" fmla="*/ 2418080 w 7142480"/>
              <a:gd name="connsiteY49" fmla="*/ 2580640 h 3150465"/>
              <a:gd name="connsiteX50" fmla="*/ 2448560 w 7142480"/>
              <a:gd name="connsiteY50" fmla="*/ 2540000 h 3150465"/>
              <a:gd name="connsiteX51" fmla="*/ 2509520 w 7142480"/>
              <a:gd name="connsiteY51" fmla="*/ 2468880 h 3150465"/>
              <a:gd name="connsiteX52" fmla="*/ 2550160 w 7142480"/>
              <a:gd name="connsiteY52" fmla="*/ 2448560 h 3150465"/>
              <a:gd name="connsiteX53" fmla="*/ 2580640 w 7142480"/>
              <a:gd name="connsiteY53" fmla="*/ 2418080 h 3150465"/>
              <a:gd name="connsiteX54" fmla="*/ 2611120 w 7142480"/>
              <a:gd name="connsiteY54" fmla="*/ 2407920 h 3150465"/>
              <a:gd name="connsiteX55" fmla="*/ 2641600 w 7142480"/>
              <a:gd name="connsiteY55" fmla="*/ 2387600 h 3150465"/>
              <a:gd name="connsiteX56" fmla="*/ 2672080 w 7142480"/>
              <a:gd name="connsiteY56" fmla="*/ 2377440 h 3150465"/>
              <a:gd name="connsiteX57" fmla="*/ 2733040 w 7142480"/>
              <a:gd name="connsiteY57" fmla="*/ 2336800 h 3150465"/>
              <a:gd name="connsiteX58" fmla="*/ 2875280 w 7142480"/>
              <a:gd name="connsiteY58" fmla="*/ 2286000 h 3150465"/>
              <a:gd name="connsiteX59" fmla="*/ 2956560 w 7142480"/>
              <a:gd name="connsiteY59" fmla="*/ 2245360 h 3150465"/>
              <a:gd name="connsiteX60" fmla="*/ 3017520 w 7142480"/>
              <a:gd name="connsiteY60" fmla="*/ 2194560 h 3150465"/>
              <a:gd name="connsiteX61" fmla="*/ 3048000 w 7142480"/>
              <a:gd name="connsiteY61" fmla="*/ 2184400 h 3150465"/>
              <a:gd name="connsiteX62" fmla="*/ 3078480 w 7142480"/>
              <a:gd name="connsiteY62" fmla="*/ 2153920 h 3150465"/>
              <a:gd name="connsiteX63" fmla="*/ 3180080 w 7142480"/>
              <a:gd name="connsiteY63" fmla="*/ 2082800 h 3150465"/>
              <a:gd name="connsiteX64" fmla="*/ 3210560 w 7142480"/>
              <a:gd name="connsiteY64" fmla="*/ 2062480 h 3150465"/>
              <a:gd name="connsiteX65" fmla="*/ 3261360 w 7142480"/>
              <a:gd name="connsiteY65" fmla="*/ 1940560 h 3150465"/>
              <a:gd name="connsiteX66" fmla="*/ 3271520 w 7142480"/>
              <a:gd name="connsiteY66" fmla="*/ 1910080 h 3150465"/>
              <a:gd name="connsiteX67" fmla="*/ 3312160 w 7142480"/>
              <a:gd name="connsiteY67" fmla="*/ 1879600 h 3150465"/>
              <a:gd name="connsiteX68" fmla="*/ 3332480 w 7142480"/>
              <a:gd name="connsiteY68" fmla="*/ 1798320 h 3150465"/>
              <a:gd name="connsiteX69" fmla="*/ 3362960 w 7142480"/>
              <a:gd name="connsiteY69" fmla="*/ 1727200 h 3150465"/>
              <a:gd name="connsiteX70" fmla="*/ 3220720 w 7142480"/>
              <a:gd name="connsiteY70" fmla="*/ 1676400 h 3150465"/>
              <a:gd name="connsiteX71" fmla="*/ 3190240 w 7142480"/>
              <a:gd name="connsiteY71" fmla="*/ 1645920 h 3150465"/>
              <a:gd name="connsiteX72" fmla="*/ 3180080 w 7142480"/>
              <a:gd name="connsiteY72" fmla="*/ 1615440 h 3150465"/>
              <a:gd name="connsiteX73" fmla="*/ 3169920 w 7142480"/>
              <a:gd name="connsiteY73" fmla="*/ 1544320 h 3150465"/>
              <a:gd name="connsiteX74" fmla="*/ 3078480 w 7142480"/>
              <a:gd name="connsiteY74" fmla="*/ 1402080 h 3150465"/>
              <a:gd name="connsiteX75" fmla="*/ 3048000 w 7142480"/>
              <a:gd name="connsiteY75" fmla="*/ 1330960 h 3150465"/>
              <a:gd name="connsiteX76" fmla="*/ 2956560 w 7142480"/>
              <a:gd name="connsiteY76" fmla="*/ 1320800 h 3150465"/>
              <a:gd name="connsiteX77" fmla="*/ 2783840 w 7142480"/>
              <a:gd name="connsiteY77" fmla="*/ 1219200 h 3150465"/>
              <a:gd name="connsiteX78" fmla="*/ 2702560 w 7142480"/>
              <a:gd name="connsiteY78" fmla="*/ 1137920 h 3150465"/>
              <a:gd name="connsiteX79" fmla="*/ 2661920 w 7142480"/>
              <a:gd name="connsiteY79" fmla="*/ 1076960 h 3150465"/>
              <a:gd name="connsiteX80" fmla="*/ 2641600 w 7142480"/>
              <a:gd name="connsiteY80" fmla="*/ 1046480 h 3150465"/>
              <a:gd name="connsiteX81" fmla="*/ 2580640 w 7142480"/>
              <a:gd name="connsiteY81" fmla="*/ 1076960 h 3150465"/>
              <a:gd name="connsiteX82" fmla="*/ 2651760 w 7142480"/>
              <a:gd name="connsiteY82" fmla="*/ 914400 h 3150465"/>
              <a:gd name="connsiteX83" fmla="*/ 2672080 w 7142480"/>
              <a:gd name="connsiteY83" fmla="*/ 822960 h 3150465"/>
              <a:gd name="connsiteX84" fmla="*/ 2682240 w 7142480"/>
              <a:gd name="connsiteY84" fmla="*/ 782320 h 3150465"/>
              <a:gd name="connsiteX85" fmla="*/ 2722880 w 7142480"/>
              <a:gd name="connsiteY85" fmla="*/ 619760 h 3150465"/>
              <a:gd name="connsiteX86" fmla="*/ 2753360 w 7142480"/>
              <a:gd name="connsiteY86" fmla="*/ 558800 h 3150465"/>
              <a:gd name="connsiteX87" fmla="*/ 2794000 w 7142480"/>
              <a:gd name="connsiteY87" fmla="*/ 538480 h 3150465"/>
              <a:gd name="connsiteX88" fmla="*/ 2905760 w 7142480"/>
              <a:gd name="connsiteY88" fmla="*/ 457200 h 3150465"/>
              <a:gd name="connsiteX89" fmla="*/ 3007360 w 7142480"/>
              <a:gd name="connsiteY89" fmla="*/ 375920 h 3150465"/>
              <a:gd name="connsiteX90" fmla="*/ 3281680 w 7142480"/>
              <a:gd name="connsiteY90" fmla="*/ 233680 h 3150465"/>
              <a:gd name="connsiteX91" fmla="*/ 3495040 w 7142480"/>
              <a:gd name="connsiteY91" fmla="*/ 142240 h 3150465"/>
              <a:gd name="connsiteX92" fmla="*/ 3667760 w 7142480"/>
              <a:gd name="connsiteY92" fmla="*/ 91440 h 3150465"/>
              <a:gd name="connsiteX93" fmla="*/ 3942080 w 7142480"/>
              <a:gd name="connsiteY93" fmla="*/ 30480 h 3150465"/>
              <a:gd name="connsiteX94" fmla="*/ 4104640 w 7142480"/>
              <a:gd name="connsiteY94" fmla="*/ 20320 h 3150465"/>
              <a:gd name="connsiteX95" fmla="*/ 4277360 w 7142480"/>
              <a:gd name="connsiteY95" fmla="*/ 0 h 3150465"/>
              <a:gd name="connsiteX96" fmla="*/ 4409440 w 7142480"/>
              <a:gd name="connsiteY96" fmla="*/ 40640 h 3150465"/>
              <a:gd name="connsiteX97" fmla="*/ 4429760 w 7142480"/>
              <a:gd name="connsiteY97" fmla="*/ 71120 h 3150465"/>
              <a:gd name="connsiteX98" fmla="*/ 4439920 w 7142480"/>
              <a:gd name="connsiteY98" fmla="*/ 193040 h 3150465"/>
              <a:gd name="connsiteX99" fmla="*/ 4450080 w 7142480"/>
              <a:gd name="connsiteY99" fmla="*/ 233680 h 3150465"/>
              <a:gd name="connsiteX100" fmla="*/ 4460240 w 7142480"/>
              <a:gd name="connsiteY100" fmla="*/ 284480 h 3150465"/>
              <a:gd name="connsiteX101" fmla="*/ 4429760 w 7142480"/>
              <a:gd name="connsiteY101" fmla="*/ 650240 h 3150465"/>
              <a:gd name="connsiteX102" fmla="*/ 4368800 w 7142480"/>
              <a:gd name="connsiteY102" fmla="*/ 731520 h 3150465"/>
              <a:gd name="connsiteX103" fmla="*/ 4318000 w 7142480"/>
              <a:gd name="connsiteY103" fmla="*/ 762000 h 3150465"/>
              <a:gd name="connsiteX104" fmla="*/ 4297680 w 7142480"/>
              <a:gd name="connsiteY104" fmla="*/ 792480 h 3150465"/>
              <a:gd name="connsiteX105" fmla="*/ 4287520 w 7142480"/>
              <a:gd name="connsiteY105" fmla="*/ 843280 h 3150465"/>
              <a:gd name="connsiteX106" fmla="*/ 4277360 w 7142480"/>
              <a:gd name="connsiteY106" fmla="*/ 873760 h 3150465"/>
              <a:gd name="connsiteX107" fmla="*/ 4267200 w 7142480"/>
              <a:gd name="connsiteY107" fmla="*/ 914400 h 3150465"/>
              <a:gd name="connsiteX108" fmla="*/ 4206240 w 7142480"/>
              <a:gd name="connsiteY108" fmla="*/ 955040 h 3150465"/>
              <a:gd name="connsiteX109" fmla="*/ 4175760 w 7142480"/>
              <a:gd name="connsiteY109" fmla="*/ 975360 h 3150465"/>
              <a:gd name="connsiteX110" fmla="*/ 4135120 w 7142480"/>
              <a:gd name="connsiteY110" fmla="*/ 1005840 h 3150465"/>
              <a:gd name="connsiteX111" fmla="*/ 4043680 w 7142480"/>
              <a:gd name="connsiteY111" fmla="*/ 1036320 h 3150465"/>
              <a:gd name="connsiteX112" fmla="*/ 3982720 w 7142480"/>
              <a:gd name="connsiteY112" fmla="*/ 1076960 h 3150465"/>
              <a:gd name="connsiteX113" fmla="*/ 3942080 w 7142480"/>
              <a:gd name="connsiteY113" fmla="*/ 1117600 h 3150465"/>
              <a:gd name="connsiteX114" fmla="*/ 3921760 w 7142480"/>
              <a:gd name="connsiteY114" fmla="*/ 1148080 h 3150465"/>
              <a:gd name="connsiteX115" fmla="*/ 3891280 w 7142480"/>
              <a:gd name="connsiteY115" fmla="*/ 1168400 h 3150465"/>
              <a:gd name="connsiteX116" fmla="*/ 3810000 w 7142480"/>
              <a:gd name="connsiteY116" fmla="*/ 1198880 h 3150465"/>
              <a:gd name="connsiteX117" fmla="*/ 3535680 w 7142480"/>
              <a:gd name="connsiteY117" fmla="*/ 1209040 h 3150465"/>
              <a:gd name="connsiteX118" fmla="*/ 3505200 w 7142480"/>
              <a:gd name="connsiteY118" fmla="*/ 1219200 h 3150465"/>
              <a:gd name="connsiteX119" fmla="*/ 3474720 w 7142480"/>
              <a:gd name="connsiteY119" fmla="*/ 1310640 h 3150465"/>
              <a:gd name="connsiteX120" fmla="*/ 3454400 w 7142480"/>
              <a:gd name="connsiteY120" fmla="*/ 1341120 h 3150465"/>
              <a:gd name="connsiteX121" fmla="*/ 3444240 w 7142480"/>
              <a:gd name="connsiteY121" fmla="*/ 1534160 h 3150465"/>
              <a:gd name="connsiteX122" fmla="*/ 3444240 w 7142480"/>
              <a:gd name="connsiteY122" fmla="*/ 1686560 h 3150465"/>
              <a:gd name="connsiteX123" fmla="*/ 3454400 w 7142480"/>
              <a:gd name="connsiteY123" fmla="*/ 1737360 h 3150465"/>
              <a:gd name="connsiteX124" fmla="*/ 3525520 w 7142480"/>
              <a:gd name="connsiteY124" fmla="*/ 1757680 h 3150465"/>
              <a:gd name="connsiteX125" fmla="*/ 3566160 w 7142480"/>
              <a:gd name="connsiteY125" fmla="*/ 1798320 h 3150465"/>
              <a:gd name="connsiteX126" fmla="*/ 3596640 w 7142480"/>
              <a:gd name="connsiteY126" fmla="*/ 1818640 h 3150465"/>
              <a:gd name="connsiteX127" fmla="*/ 3637280 w 7142480"/>
              <a:gd name="connsiteY127" fmla="*/ 1910080 h 3150465"/>
              <a:gd name="connsiteX128" fmla="*/ 3667760 w 7142480"/>
              <a:gd name="connsiteY128" fmla="*/ 1930400 h 3150465"/>
              <a:gd name="connsiteX129" fmla="*/ 3708400 w 7142480"/>
              <a:gd name="connsiteY129" fmla="*/ 1940560 h 3150465"/>
              <a:gd name="connsiteX130" fmla="*/ 3728720 w 7142480"/>
              <a:gd name="connsiteY130" fmla="*/ 2021840 h 3150465"/>
              <a:gd name="connsiteX131" fmla="*/ 3738880 w 7142480"/>
              <a:gd name="connsiteY131" fmla="*/ 2052320 h 3150465"/>
              <a:gd name="connsiteX132" fmla="*/ 3749040 w 7142480"/>
              <a:gd name="connsiteY132" fmla="*/ 2103120 h 3150465"/>
              <a:gd name="connsiteX133" fmla="*/ 3759200 w 7142480"/>
              <a:gd name="connsiteY133" fmla="*/ 2133600 h 3150465"/>
              <a:gd name="connsiteX134" fmla="*/ 3799840 w 7142480"/>
              <a:gd name="connsiteY134" fmla="*/ 2194560 h 3150465"/>
              <a:gd name="connsiteX135" fmla="*/ 3810000 w 7142480"/>
              <a:gd name="connsiteY135" fmla="*/ 2346960 h 3150465"/>
              <a:gd name="connsiteX136" fmla="*/ 3840480 w 7142480"/>
              <a:gd name="connsiteY136" fmla="*/ 2377440 h 3150465"/>
              <a:gd name="connsiteX137" fmla="*/ 3891280 w 7142480"/>
              <a:gd name="connsiteY137" fmla="*/ 2448560 h 3150465"/>
              <a:gd name="connsiteX138" fmla="*/ 3901440 w 7142480"/>
              <a:gd name="connsiteY138" fmla="*/ 2489200 h 3150465"/>
              <a:gd name="connsiteX139" fmla="*/ 3931920 w 7142480"/>
              <a:gd name="connsiteY139" fmla="*/ 2529840 h 3150465"/>
              <a:gd name="connsiteX140" fmla="*/ 4033520 w 7142480"/>
              <a:gd name="connsiteY140" fmla="*/ 2600960 h 3150465"/>
              <a:gd name="connsiteX141" fmla="*/ 4074160 w 7142480"/>
              <a:gd name="connsiteY141" fmla="*/ 2611120 h 3150465"/>
              <a:gd name="connsiteX142" fmla="*/ 4124960 w 7142480"/>
              <a:gd name="connsiteY142" fmla="*/ 2631440 h 3150465"/>
              <a:gd name="connsiteX143" fmla="*/ 4165600 w 7142480"/>
              <a:gd name="connsiteY143" fmla="*/ 2641600 h 3150465"/>
              <a:gd name="connsiteX144" fmla="*/ 4206240 w 7142480"/>
              <a:gd name="connsiteY144" fmla="*/ 2661920 h 3150465"/>
              <a:gd name="connsiteX145" fmla="*/ 4236720 w 7142480"/>
              <a:gd name="connsiteY145" fmla="*/ 2682240 h 3150465"/>
              <a:gd name="connsiteX146" fmla="*/ 4287520 w 7142480"/>
              <a:gd name="connsiteY146" fmla="*/ 2692400 h 3150465"/>
              <a:gd name="connsiteX147" fmla="*/ 4429760 w 7142480"/>
              <a:gd name="connsiteY147" fmla="*/ 2702560 h 3150465"/>
              <a:gd name="connsiteX148" fmla="*/ 4500880 w 7142480"/>
              <a:gd name="connsiteY148" fmla="*/ 2712720 h 3150465"/>
              <a:gd name="connsiteX149" fmla="*/ 4582160 w 7142480"/>
              <a:gd name="connsiteY149" fmla="*/ 2722880 h 3150465"/>
              <a:gd name="connsiteX150" fmla="*/ 4653280 w 7142480"/>
              <a:gd name="connsiteY150" fmla="*/ 2743200 h 3150465"/>
              <a:gd name="connsiteX151" fmla="*/ 4704080 w 7142480"/>
              <a:gd name="connsiteY151" fmla="*/ 2753360 h 3150465"/>
              <a:gd name="connsiteX152" fmla="*/ 4734560 w 7142480"/>
              <a:gd name="connsiteY152" fmla="*/ 2773680 h 3150465"/>
              <a:gd name="connsiteX153" fmla="*/ 4907280 w 7142480"/>
              <a:gd name="connsiteY153" fmla="*/ 2794000 h 3150465"/>
              <a:gd name="connsiteX154" fmla="*/ 5039360 w 7142480"/>
              <a:gd name="connsiteY154" fmla="*/ 2875280 h 3150465"/>
              <a:gd name="connsiteX155" fmla="*/ 5100320 w 7142480"/>
              <a:gd name="connsiteY155" fmla="*/ 2966720 h 3150465"/>
              <a:gd name="connsiteX156" fmla="*/ 5130800 w 7142480"/>
              <a:gd name="connsiteY156" fmla="*/ 2997200 h 3150465"/>
              <a:gd name="connsiteX157" fmla="*/ 5334000 w 7142480"/>
              <a:gd name="connsiteY157" fmla="*/ 3088640 h 3150465"/>
              <a:gd name="connsiteX158" fmla="*/ 5364480 w 7142480"/>
              <a:gd name="connsiteY158" fmla="*/ 3108960 h 3150465"/>
              <a:gd name="connsiteX159" fmla="*/ 5405120 w 7142480"/>
              <a:gd name="connsiteY159" fmla="*/ 3119120 h 3150465"/>
              <a:gd name="connsiteX160" fmla="*/ 5435600 w 7142480"/>
              <a:gd name="connsiteY160" fmla="*/ 3149600 h 3150465"/>
              <a:gd name="connsiteX161" fmla="*/ 5516880 w 7142480"/>
              <a:gd name="connsiteY161" fmla="*/ 3068320 h 3150465"/>
              <a:gd name="connsiteX162" fmla="*/ 5628640 w 7142480"/>
              <a:gd name="connsiteY162" fmla="*/ 2966720 h 3150465"/>
              <a:gd name="connsiteX163" fmla="*/ 5781040 w 7142480"/>
              <a:gd name="connsiteY163" fmla="*/ 2844800 h 3150465"/>
              <a:gd name="connsiteX164" fmla="*/ 6024880 w 7142480"/>
              <a:gd name="connsiteY164" fmla="*/ 2682240 h 3150465"/>
              <a:gd name="connsiteX165" fmla="*/ 6085840 w 7142480"/>
              <a:gd name="connsiteY165" fmla="*/ 2651760 h 3150465"/>
              <a:gd name="connsiteX166" fmla="*/ 6136640 w 7142480"/>
              <a:gd name="connsiteY166" fmla="*/ 2631440 h 3150465"/>
              <a:gd name="connsiteX167" fmla="*/ 6167120 w 7142480"/>
              <a:gd name="connsiteY167" fmla="*/ 2611120 h 3150465"/>
              <a:gd name="connsiteX168" fmla="*/ 6217920 w 7142480"/>
              <a:gd name="connsiteY168" fmla="*/ 2600960 h 3150465"/>
              <a:gd name="connsiteX169" fmla="*/ 6350000 w 7142480"/>
              <a:gd name="connsiteY169" fmla="*/ 2611120 h 3150465"/>
              <a:gd name="connsiteX170" fmla="*/ 6380480 w 7142480"/>
              <a:gd name="connsiteY170" fmla="*/ 2621280 h 3150465"/>
              <a:gd name="connsiteX171" fmla="*/ 6532880 w 7142480"/>
              <a:gd name="connsiteY171" fmla="*/ 2631440 h 3150465"/>
              <a:gd name="connsiteX172" fmla="*/ 6543040 w 7142480"/>
              <a:gd name="connsiteY172" fmla="*/ 2661920 h 3150465"/>
              <a:gd name="connsiteX173" fmla="*/ 6553200 w 7142480"/>
              <a:gd name="connsiteY173" fmla="*/ 2702560 h 3150465"/>
              <a:gd name="connsiteX174" fmla="*/ 6583680 w 7142480"/>
              <a:gd name="connsiteY174" fmla="*/ 2712720 h 3150465"/>
              <a:gd name="connsiteX175" fmla="*/ 6715760 w 7142480"/>
              <a:gd name="connsiteY175" fmla="*/ 2733040 h 3150465"/>
              <a:gd name="connsiteX176" fmla="*/ 6736080 w 7142480"/>
              <a:gd name="connsiteY176" fmla="*/ 2763520 h 3150465"/>
              <a:gd name="connsiteX177" fmla="*/ 6807200 w 7142480"/>
              <a:gd name="connsiteY177" fmla="*/ 2783840 h 3150465"/>
              <a:gd name="connsiteX178" fmla="*/ 6827520 w 7142480"/>
              <a:gd name="connsiteY178" fmla="*/ 2814320 h 3150465"/>
              <a:gd name="connsiteX179" fmla="*/ 6858000 w 7142480"/>
              <a:gd name="connsiteY179" fmla="*/ 2824480 h 3150465"/>
              <a:gd name="connsiteX180" fmla="*/ 6929120 w 7142480"/>
              <a:gd name="connsiteY180" fmla="*/ 2834640 h 3150465"/>
              <a:gd name="connsiteX181" fmla="*/ 7061200 w 7142480"/>
              <a:gd name="connsiteY181" fmla="*/ 2854960 h 3150465"/>
              <a:gd name="connsiteX182" fmla="*/ 7132320 w 7142480"/>
              <a:gd name="connsiteY182" fmla="*/ 2895600 h 3150465"/>
              <a:gd name="connsiteX183" fmla="*/ 7142480 w 7142480"/>
              <a:gd name="connsiteY183" fmla="*/ 2905760 h 315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7142480" h="3150465">
                <a:moveTo>
                  <a:pt x="0" y="1605280"/>
                </a:moveTo>
                <a:cubicBezTo>
                  <a:pt x="30480" y="1612053"/>
                  <a:pt x="61597" y="1616418"/>
                  <a:pt x="91440" y="1625600"/>
                </a:cubicBezTo>
                <a:cubicBezTo>
                  <a:pt x="107194" y="1630447"/>
                  <a:pt x="148347" y="1654396"/>
                  <a:pt x="162560" y="1666240"/>
                </a:cubicBezTo>
                <a:cubicBezTo>
                  <a:pt x="188624" y="1687960"/>
                  <a:pt x="203734" y="1709660"/>
                  <a:pt x="223520" y="1737360"/>
                </a:cubicBezTo>
                <a:cubicBezTo>
                  <a:pt x="230617" y="1747296"/>
                  <a:pt x="233238" y="1761782"/>
                  <a:pt x="243840" y="1767840"/>
                </a:cubicBezTo>
                <a:cubicBezTo>
                  <a:pt x="258833" y="1776408"/>
                  <a:pt x="277887" y="1773812"/>
                  <a:pt x="294640" y="1778000"/>
                </a:cubicBezTo>
                <a:cubicBezTo>
                  <a:pt x="305030" y="1780597"/>
                  <a:pt x="315541" y="1783371"/>
                  <a:pt x="325120" y="1788160"/>
                </a:cubicBezTo>
                <a:cubicBezTo>
                  <a:pt x="336042" y="1793621"/>
                  <a:pt x="345664" y="1801383"/>
                  <a:pt x="355600" y="1808480"/>
                </a:cubicBezTo>
                <a:cubicBezTo>
                  <a:pt x="369379" y="1818322"/>
                  <a:pt x="381094" y="1831387"/>
                  <a:pt x="396240" y="1838960"/>
                </a:cubicBezTo>
                <a:cubicBezTo>
                  <a:pt x="408729" y="1845205"/>
                  <a:pt x="423333" y="1845733"/>
                  <a:pt x="436880" y="1849120"/>
                </a:cubicBezTo>
                <a:cubicBezTo>
                  <a:pt x="453813" y="1862667"/>
                  <a:pt x="469085" y="1878603"/>
                  <a:pt x="487680" y="1889760"/>
                </a:cubicBezTo>
                <a:cubicBezTo>
                  <a:pt x="515008" y="1906157"/>
                  <a:pt x="548685" y="1912631"/>
                  <a:pt x="579120" y="1920240"/>
                </a:cubicBezTo>
                <a:cubicBezTo>
                  <a:pt x="650240" y="1916853"/>
                  <a:pt x="721525" y="1915993"/>
                  <a:pt x="792480" y="1910080"/>
                </a:cubicBezTo>
                <a:cubicBezTo>
                  <a:pt x="803153" y="1909191"/>
                  <a:pt x="812458" y="1902020"/>
                  <a:pt x="822960" y="1899920"/>
                </a:cubicBezTo>
                <a:cubicBezTo>
                  <a:pt x="858573" y="1892797"/>
                  <a:pt x="908530" y="1890505"/>
                  <a:pt x="944880" y="1879600"/>
                </a:cubicBezTo>
                <a:cubicBezTo>
                  <a:pt x="962349" y="1874359"/>
                  <a:pt x="978378" y="1865047"/>
                  <a:pt x="995680" y="1859280"/>
                </a:cubicBezTo>
                <a:cubicBezTo>
                  <a:pt x="1008927" y="1854864"/>
                  <a:pt x="1022894" y="1852956"/>
                  <a:pt x="1036320" y="1849120"/>
                </a:cubicBezTo>
                <a:cubicBezTo>
                  <a:pt x="1046618" y="1846178"/>
                  <a:pt x="1056184" y="1840375"/>
                  <a:pt x="1066800" y="1838960"/>
                </a:cubicBezTo>
                <a:cubicBezTo>
                  <a:pt x="1107223" y="1833570"/>
                  <a:pt x="1148189" y="1833303"/>
                  <a:pt x="1188720" y="1828800"/>
                </a:cubicBezTo>
                <a:cubicBezTo>
                  <a:pt x="1233560" y="1823818"/>
                  <a:pt x="1249958" y="1818571"/>
                  <a:pt x="1290320" y="1808480"/>
                </a:cubicBezTo>
                <a:cubicBezTo>
                  <a:pt x="1300480" y="1811867"/>
                  <a:pt x="1312437" y="1811950"/>
                  <a:pt x="1320800" y="1818640"/>
                </a:cubicBezTo>
                <a:cubicBezTo>
                  <a:pt x="1330335" y="1826268"/>
                  <a:pt x="1332486" y="1840486"/>
                  <a:pt x="1341120" y="1849120"/>
                </a:cubicBezTo>
                <a:cubicBezTo>
                  <a:pt x="1349754" y="1857754"/>
                  <a:pt x="1361440" y="1862667"/>
                  <a:pt x="1371600" y="1869440"/>
                </a:cubicBezTo>
                <a:cubicBezTo>
                  <a:pt x="1385147" y="1889760"/>
                  <a:pt x="1404517" y="1907232"/>
                  <a:pt x="1412240" y="1930400"/>
                </a:cubicBezTo>
                <a:cubicBezTo>
                  <a:pt x="1415627" y="1940560"/>
                  <a:pt x="1419458" y="1950582"/>
                  <a:pt x="1422400" y="1960880"/>
                </a:cubicBezTo>
                <a:cubicBezTo>
                  <a:pt x="1426236" y="1974306"/>
                  <a:pt x="1427657" y="1988445"/>
                  <a:pt x="1432560" y="2001520"/>
                </a:cubicBezTo>
                <a:cubicBezTo>
                  <a:pt x="1437878" y="2015701"/>
                  <a:pt x="1446914" y="2028239"/>
                  <a:pt x="1452880" y="2042160"/>
                </a:cubicBezTo>
                <a:cubicBezTo>
                  <a:pt x="1457099" y="2052004"/>
                  <a:pt x="1460443" y="2062250"/>
                  <a:pt x="1463040" y="2072640"/>
                </a:cubicBezTo>
                <a:cubicBezTo>
                  <a:pt x="1467228" y="2089393"/>
                  <a:pt x="1460989" y="2111229"/>
                  <a:pt x="1473200" y="2123440"/>
                </a:cubicBezTo>
                <a:cubicBezTo>
                  <a:pt x="1488346" y="2138586"/>
                  <a:pt x="1516338" y="2131879"/>
                  <a:pt x="1534160" y="2143760"/>
                </a:cubicBezTo>
                <a:lnTo>
                  <a:pt x="1564640" y="2164080"/>
                </a:lnTo>
                <a:cubicBezTo>
                  <a:pt x="1568027" y="2174240"/>
                  <a:pt x="1568859" y="2185649"/>
                  <a:pt x="1574800" y="2194560"/>
                </a:cubicBezTo>
                <a:cubicBezTo>
                  <a:pt x="1582770" y="2206515"/>
                  <a:pt x="1602591" y="2210925"/>
                  <a:pt x="1605280" y="2225040"/>
                </a:cubicBezTo>
                <a:cubicBezTo>
                  <a:pt x="1630166" y="2355690"/>
                  <a:pt x="1578764" y="2370004"/>
                  <a:pt x="1635760" y="2438400"/>
                </a:cubicBezTo>
                <a:cubicBezTo>
                  <a:pt x="1644958" y="2449438"/>
                  <a:pt x="1656080" y="2458720"/>
                  <a:pt x="1666240" y="2468880"/>
                </a:cubicBezTo>
                <a:cubicBezTo>
                  <a:pt x="1689301" y="2538064"/>
                  <a:pt x="1660274" y="2452970"/>
                  <a:pt x="1696720" y="2550160"/>
                </a:cubicBezTo>
                <a:cubicBezTo>
                  <a:pt x="1700480" y="2560188"/>
                  <a:pt x="1703120" y="2570612"/>
                  <a:pt x="1706880" y="2580640"/>
                </a:cubicBezTo>
                <a:cubicBezTo>
                  <a:pt x="1713284" y="2597717"/>
                  <a:pt x="1720427" y="2614507"/>
                  <a:pt x="1727200" y="2631440"/>
                </a:cubicBezTo>
                <a:cubicBezTo>
                  <a:pt x="1730587" y="2651760"/>
                  <a:pt x="1727139" y="2674514"/>
                  <a:pt x="1737360" y="2692400"/>
                </a:cubicBezTo>
                <a:cubicBezTo>
                  <a:pt x="1742673" y="2701699"/>
                  <a:pt x="1757450" y="2699963"/>
                  <a:pt x="1767840" y="2702560"/>
                </a:cubicBezTo>
                <a:cubicBezTo>
                  <a:pt x="1784593" y="2706748"/>
                  <a:pt x="1801887" y="2708532"/>
                  <a:pt x="1818640" y="2712720"/>
                </a:cubicBezTo>
                <a:cubicBezTo>
                  <a:pt x="1829030" y="2715317"/>
                  <a:pt x="1838730" y="2720283"/>
                  <a:pt x="1849120" y="2722880"/>
                </a:cubicBezTo>
                <a:cubicBezTo>
                  <a:pt x="1879411" y="2730453"/>
                  <a:pt x="1910080" y="2736427"/>
                  <a:pt x="1940560" y="2743200"/>
                </a:cubicBezTo>
                <a:cubicBezTo>
                  <a:pt x="2044459" y="2812466"/>
                  <a:pt x="1872710" y="2700990"/>
                  <a:pt x="2021840" y="2783840"/>
                </a:cubicBezTo>
                <a:cubicBezTo>
                  <a:pt x="2036642" y="2792064"/>
                  <a:pt x="2048608" y="2804609"/>
                  <a:pt x="2062480" y="2814320"/>
                </a:cubicBezTo>
                <a:cubicBezTo>
                  <a:pt x="2082487" y="2828325"/>
                  <a:pt x="2123440" y="2854960"/>
                  <a:pt x="2123440" y="2854960"/>
                </a:cubicBezTo>
                <a:cubicBezTo>
                  <a:pt x="2175701" y="2823603"/>
                  <a:pt x="2183406" y="2824566"/>
                  <a:pt x="2225040" y="2773680"/>
                </a:cubicBezTo>
                <a:cubicBezTo>
                  <a:pt x="2240505" y="2754779"/>
                  <a:pt x="2250424" y="2731790"/>
                  <a:pt x="2265680" y="2712720"/>
                </a:cubicBezTo>
                <a:cubicBezTo>
                  <a:pt x="2290153" y="2682129"/>
                  <a:pt x="2307646" y="2656429"/>
                  <a:pt x="2336800" y="2631440"/>
                </a:cubicBezTo>
                <a:cubicBezTo>
                  <a:pt x="2373730" y="2599786"/>
                  <a:pt x="2376450" y="2601455"/>
                  <a:pt x="2418080" y="2580640"/>
                </a:cubicBezTo>
                <a:cubicBezTo>
                  <a:pt x="2428240" y="2567093"/>
                  <a:pt x="2438718" y="2553779"/>
                  <a:pt x="2448560" y="2540000"/>
                </a:cubicBezTo>
                <a:cubicBezTo>
                  <a:pt x="2472189" y="2506920"/>
                  <a:pt x="2471728" y="2497224"/>
                  <a:pt x="2509520" y="2468880"/>
                </a:cubicBezTo>
                <a:cubicBezTo>
                  <a:pt x="2521637" y="2459793"/>
                  <a:pt x="2537835" y="2457363"/>
                  <a:pt x="2550160" y="2448560"/>
                </a:cubicBezTo>
                <a:cubicBezTo>
                  <a:pt x="2561852" y="2440209"/>
                  <a:pt x="2568685" y="2426050"/>
                  <a:pt x="2580640" y="2418080"/>
                </a:cubicBezTo>
                <a:cubicBezTo>
                  <a:pt x="2589551" y="2412139"/>
                  <a:pt x="2601541" y="2412709"/>
                  <a:pt x="2611120" y="2407920"/>
                </a:cubicBezTo>
                <a:cubicBezTo>
                  <a:pt x="2622042" y="2402459"/>
                  <a:pt x="2630678" y="2393061"/>
                  <a:pt x="2641600" y="2387600"/>
                </a:cubicBezTo>
                <a:cubicBezTo>
                  <a:pt x="2651179" y="2382811"/>
                  <a:pt x="2662718" y="2382641"/>
                  <a:pt x="2672080" y="2377440"/>
                </a:cubicBezTo>
                <a:cubicBezTo>
                  <a:pt x="2693428" y="2365580"/>
                  <a:pt x="2709872" y="2344523"/>
                  <a:pt x="2733040" y="2336800"/>
                </a:cubicBezTo>
                <a:cubicBezTo>
                  <a:pt x="2773601" y="2323280"/>
                  <a:pt x="2833352" y="2305351"/>
                  <a:pt x="2875280" y="2286000"/>
                </a:cubicBezTo>
                <a:cubicBezTo>
                  <a:pt x="2902783" y="2273306"/>
                  <a:pt x="2935141" y="2266779"/>
                  <a:pt x="2956560" y="2245360"/>
                </a:cubicBezTo>
                <a:cubicBezTo>
                  <a:pt x="2979030" y="2222890"/>
                  <a:pt x="2989230" y="2208705"/>
                  <a:pt x="3017520" y="2194560"/>
                </a:cubicBezTo>
                <a:cubicBezTo>
                  <a:pt x="3027099" y="2189771"/>
                  <a:pt x="3037840" y="2187787"/>
                  <a:pt x="3048000" y="2184400"/>
                </a:cubicBezTo>
                <a:cubicBezTo>
                  <a:pt x="3058160" y="2174240"/>
                  <a:pt x="3067571" y="2163271"/>
                  <a:pt x="3078480" y="2153920"/>
                </a:cubicBezTo>
                <a:cubicBezTo>
                  <a:pt x="3104808" y="2131354"/>
                  <a:pt x="3153849" y="2100287"/>
                  <a:pt x="3180080" y="2082800"/>
                </a:cubicBezTo>
                <a:lnTo>
                  <a:pt x="3210560" y="2062480"/>
                </a:lnTo>
                <a:cubicBezTo>
                  <a:pt x="3234987" y="1964772"/>
                  <a:pt x="3214124" y="2003542"/>
                  <a:pt x="3261360" y="1940560"/>
                </a:cubicBezTo>
                <a:cubicBezTo>
                  <a:pt x="3264747" y="1930400"/>
                  <a:pt x="3264664" y="1918307"/>
                  <a:pt x="3271520" y="1910080"/>
                </a:cubicBezTo>
                <a:cubicBezTo>
                  <a:pt x="3282360" y="1897071"/>
                  <a:pt x="3304051" y="1894466"/>
                  <a:pt x="3312160" y="1879600"/>
                </a:cubicBezTo>
                <a:cubicBezTo>
                  <a:pt x="3325533" y="1855083"/>
                  <a:pt x="3319991" y="1823299"/>
                  <a:pt x="3332480" y="1798320"/>
                </a:cubicBezTo>
                <a:cubicBezTo>
                  <a:pt x="3357589" y="1748101"/>
                  <a:pt x="3348011" y="1772048"/>
                  <a:pt x="3362960" y="1727200"/>
                </a:cubicBezTo>
                <a:cubicBezTo>
                  <a:pt x="3339959" y="1635198"/>
                  <a:pt x="3373461" y="1714585"/>
                  <a:pt x="3220720" y="1676400"/>
                </a:cubicBezTo>
                <a:cubicBezTo>
                  <a:pt x="3206781" y="1672915"/>
                  <a:pt x="3200400" y="1656080"/>
                  <a:pt x="3190240" y="1645920"/>
                </a:cubicBezTo>
                <a:cubicBezTo>
                  <a:pt x="3186853" y="1635760"/>
                  <a:pt x="3182180" y="1625942"/>
                  <a:pt x="3180080" y="1615440"/>
                </a:cubicBezTo>
                <a:cubicBezTo>
                  <a:pt x="3175384" y="1591958"/>
                  <a:pt x="3177974" y="1566872"/>
                  <a:pt x="3169920" y="1544320"/>
                </a:cubicBezTo>
                <a:cubicBezTo>
                  <a:pt x="3149092" y="1486001"/>
                  <a:pt x="3108589" y="1454771"/>
                  <a:pt x="3078480" y="1402080"/>
                </a:cubicBezTo>
                <a:cubicBezTo>
                  <a:pt x="3065684" y="1379686"/>
                  <a:pt x="3069460" y="1345267"/>
                  <a:pt x="3048000" y="1330960"/>
                </a:cubicBezTo>
                <a:cubicBezTo>
                  <a:pt x="3022483" y="1313949"/>
                  <a:pt x="2987040" y="1324187"/>
                  <a:pt x="2956560" y="1320800"/>
                </a:cubicBezTo>
                <a:cubicBezTo>
                  <a:pt x="2905095" y="1295067"/>
                  <a:pt x="2819547" y="1254907"/>
                  <a:pt x="2783840" y="1219200"/>
                </a:cubicBezTo>
                <a:cubicBezTo>
                  <a:pt x="2756747" y="1192107"/>
                  <a:pt x="2723814" y="1169801"/>
                  <a:pt x="2702560" y="1137920"/>
                </a:cubicBezTo>
                <a:lnTo>
                  <a:pt x="2661920" y="1076960"/>
                </a:lnTo>
                <a:lnTo>
                  <a:pt x="2641600" y="1046480"/>
                </a:lnTo>
                <a:cubicBezTo>
                  <a:pt x="2621280" y="1056640"/>
                  <a:pt x="2593242" y="1095863"/>
                  <a:pt x="2580640" y="1076960"/>
                </a:cubicBezTo>
                <a:cubicBezTo>
                  <a:pt x="2552163" y="1034244"/>
                  <a:pt x="2634239" y="938930"/>
                  <a:pt x="2651760" y="914400"/>
                </a:cubicBezTo>
                <a:cubicBezTo>
                  <a:pt x="2658533" y="883920"/>
                  <a:pt x="2665059" y="853384"/>
                  <a:pt x="2672080" y="822960"/>
                </a:cubicBezTo>
                <a:cubicBezTo>
                  <a:pt x="2675220" y="809354"/>
                  <a:pt x="2680117" y="796121"/>
                  <a:pt x="2682240" y="782320"/>
                </a:cubicBezTo>
                <a:cubicBezTo>
                  <a:pt x="2700807" y="661637"/>
                  <a:pt x="2675645" y="722103"/>
                  <a:pt x="2722880" y="619760"/>
                </a:cubicBezTo>
                <a:cubicBezTo>
                  <a:pt x="2732400" y="599133"/>
                  <a:pt x="2738400" y="575897"/>
                  <a:pt x="2753360" y="558800"/>
                </a:cubicBezTo>
                <a:cubicBezTo>
                  <a:pt x="2763333" y="547402"/>
                  <a:pt x="2781398" y="546881"/>
                  <a:pt x="2794000" y="538480"/>
                </a:cubicBezTo>
                <a:cubicBezTo>
                  <a:pt x="2832327" y="512928"/>
                  <a:pt x="2869790" y="485976"/>
                  <a:pt x="2905760" y="457200"/>
                </a:cubicBezTo>
                <a:cubicBezTo>
                  <a:pt x="2939627" y="430107"/>
                  <a:pt x="2971496" y="400308"/>
                  <a:pt x="3007360" y="375920"/>
                </a:cubicBezTo>
                <a:cubicBezTo>
                  <a:pt x="3148261" y="280107"/>
                  <a:pt x="3141676" y="293682"/>
                  <a:pt x="3281680" y="233680"/>
                </a:cubicBezTo>
                <a:cubicBezTo>
                  <a:pt x="3323447" y="215780"/>
                  <a:pt x="3461001" y="152252"/>
                  <a:pt x="3495040" y="142240"/>
                </a:cubicBezTo>
                <a:cubicBezTo>
                  <a:pt x="3552613" y="125307"/>
                  <a:pt x="3609863" y="107230"/>
                  <a:pt x="3667760" y="91440"/>
                </a:cubicBezTo>
                <a:cubicBezTo>
                  <a:pt x="3731436" y="74074"/>
                  <a:pt x="3867303" y="38789"/>
                  <a:pt x="3942080" y="30480"/>
                </a:cubicBezTo>
                <a:cubicBezTo>
                  <a:pt x="3996040" y="24484"/>
                  <a:pt x="4050521" y="24650"/>
                  <a:pt x="4104640" y="20320"/>
                </a:cubicBezTo>
                <a:cubicBezTo>
                  <a:pt x="4141238" y="17392"/>
                  <a:pt x="4238638" y="4840"/>
                  <a:pt x="4277360" y="0"/>
                </a:cubicBezTo>
                <a:cubicBezTo>
                  <a:pt x="4369765" y="9240"/>
                  <a:pt x="4364811" y="-12915"/>
                  <a:pt x="4409440" y="40640"/>
                </a:cubicBezTo>
                <a:cubicBezTo>
                  <a:pt x="4417257" y="50021"/>
                  <a:pt x="4422987" y="60960"/>
                  <a:pt x="4429760" y="71120"/>
                </a:cubicBezTo>
                <a:cubicBezTo>
                  <a:pt x="4433147" y="111760"/>
                  <a:pt x="4434862" y="152574"/>
                  <a:pt x="4439920" y="193040"/>
                </a:cubicBezTo>
                <a:cubicBezTo>
                  <a:pt x="4441652" y="206896"/>
                  <a:pt x="4447051" y="220049"/>
                  <a:pt x="4450080" y="233680"/>
                </a:cubicBezTo>
                <a:cubicBezTo>
                  <a:pt x="4453826" y="250537"/>
                  <a:pt x="4456853" y="267547"/>
                  <a:pt x="4460240" y="284480"/>
                </a:cubicBezTo>
                <a:cubicBezTo>
                  <a:pt x="4452690" y="533620"/>
                  <a:pt x="4511776" y="537468"/>
                  <a:pt x="4429760" y="650240"/>
                </a:cubicBezTo>
                <a:cubicBezTo>
                  <a:pt x="4409841" y="677629"/>
                  <a:pt x="4397840" y="714096"/>
                  <a:pt x="4368800" y="731520"/>
                </a:cubicBezTo>
                <a:lnTo>
                  <a:pt x="4318000" y="762000"/>
                </a:lnTo>
                <a:cubicBezTo>
                  <a:pt x="4311227" y="772160"/>
                  <a:pt x="4301967" y="781047"/>
                  <a:pt x="4297680" y="792480"/>
                </a:cubicBezTo>
                <a:cubicBezTo>
                  <a:pt x="4291617" y="808649"/>
                  <a:pt x="4291708" y="826527"/>
                  <a:pt x="4287520" y="843280"/>
                </a:cubicBezTo>
                <a:cubicBezTo>
                  <a:pt x="4284923" y="853670"/>
                  <a:pt x="4280302" y="863462"/>
                  <a:pt x="4277360" y="873760"/>
                </a:cubicBezTo>
                <a:cubicBezTo>
                  <a:pt x="4273524" y="887186"/>
                  <a:pt x="4274128" y="902276"/>
                  <a:pt x="4267200" y="914400"/>
                </a:cubicBezTo>
                <a:cubicBezTo>
                  <a:pt x="4244088" y="954846"/>
                  <a:pt x="4239215" y="938553"/>
                  <a:pt x="4206240" y="955040"/>
                </a:cubicBezTo>
                <a:cubicBezTo>
                  <a:pt x="4195318" y="960501"/>
                  <a:pt x="4185696" y="968263"/>
                  <a:pt x="4175760" y="975360"/>
                </a:cubicBezTo>
                <a:cubicBezTo>
                  <a:pt x="4161981" y="985202"/>
                  <a:pt x="4150495" y="998744"/>
                  <a:pt x="4135120" y="1005840"/>
                </a:cubicBezTo>
                <a:cubicBezTo>
                  <a:pt x="4105948" y="1019304"/>
                  <a:pt x="4070413" y="1018498"/>
                  <a:pt x="4043680" y="1036320"/>
                </a:cubicBezTo>
                <a:cubicBezTo>
                  <a:pt x="4023360" y="1049867"/>
                  <a:pt x="3999989" y="1059691"/>
                  <a:pt x="3982720" y="1076960"/>
                </a:cubicBezTo>
                <a:cubicBezTo>
                  <a:pt x="3969173" y="1090507"/>
                  <a:pt x="3954548" y="1103054"/>
                  <a:pt x="3942080" y="1117600"/>
                </a:cubicBezTo>
                <a:cubicBezTo>
                  <a:pt x="3934133" y="1126871"/>
                  <a:pt x="3930394" y="1139446"/>
                  <a:pt x="3921760" y="1148080"/>
                </a:cubicBezTo>
                <a:cubicBezTo>
                  <a:pt x="3913126" y="1156714"/>
                  <a:pt x="3901882" y="1162342"/>
                  <a:pt x="3891280" y="1168400"/>
                </a:cubicBezTo>
                <a:cubicBezTo>
                  <a:pt x="3867598" y="1181933"/>
                  <a:pt x="3838184" y="1197062"/>
                  <a:pt x="3810000" y="1198880"/>
                </a:cubicBezTo>
                <a:cubicBezTo>
                  <a:pt x="3718687" y="1204771"/>
                  <a:pt x="3627120" y="1205653"/>
                  <a:pt x="3535680" y="1209040"/>
                </a:cubicBezTo>
                <a:cubicBezTo>
                  <a:pt x="3525520" y="1212427"/>
                  <a:pt x="3513563" y="1212510"/>
                  <a:pt x="3505200" y="1219200"/>
                </a:cubicBezTo>
                <a:cubicBezTo>
                  <a:pt x="3473719" y="1244384"/>
                  <a:pt x="3486438" y="1275486"/>
                  <a:pt x="3474720" y="1310640"/>
                </a:cubicBezTo>
                <a:cubicBezTo>
                  <a:pt x="3470859" y="1322224"/>
                  <a:pt x="3461173" y="1330960"/>
                  <a:pt x="3454400" y="1341120"/>
                </a:cubicBezTo>
                <a:cubicBezTo>
                  <a:pt x="3451013" y="1405467"/>
                  <a:pt x="3449378" y="1469929"/>
                  <a:pt x="3444240" y="1534160"/>
                </a:cubicBezTo>
                <a:cubicBezTo>
                  <a:pt x="3434962" y="1650132"/>
                  <a:pt x="3422986" y="1537783"/>
                  <a:pt x="3444240" y="1686560"/>
                </a:cubicBezTo>
                <a:cubicBezTo>
                  <a:pt x="3446682" y="1703655"/>
                  <a:pt x="3441404" y="1725988"/>
                  <a:pt x="3454400" y="1737360"/>
                </a:cubicBezTo>
                <a:cubicBezTo>
                  <a:pt x="3472955" y="1753596"/>
                  <a:pt x="3501813" y="1750907"/>
                  <a:pt x="3525520" y="1757680"/>
                </a:cubicBezTo>
                <a:cubicBezTo>
                  <a:pt x="3539067" y="1771227"/>
                  <a:pt x="3551614" y="1785852"/>
                  <a:pt x="3566160" y="1798320"/>
                </a:cubicBezTo>
                <a:cubicBezTo>
                  <a:pt x="3575431" y="1806267"/>
                  <a:pt x="3589543" y="1808704"/>
                  <a:pt x="3596640" y="1818640"/>
                </a:cubicBezTo>
                <a:cubicBezTo>
                  <a:pt x="3628123" y="1862716"/>
                  <a:pt x="3604205" y="1870390"/>
                  <a:pt x="3637280" y="1910080"/>
                </a:cubicBezTo>
                <a:cubicBezTo>
                  <a:pt x="3645097" y="1919461"/>
                  <a:pt x="3656537" y="1925590"/>
                  <a:pt x="3667760" y="1930400"/>
                </a:cubicBezTo>
                <a:cubicBezTo>
                  <a:pt x="3680595" y="1935901"/>
                  <a:pt x="3694853" y="1937173"/>
                  <a:pt x="3708400" y="1940560"/>
                </a:cubicBezTo>
                <a:cubicBezTo>
                  <a:pt x="3731624" y="2010233"/>
                  <a:pt x="3704199" y="1923757"/>
                  <a:pt x="3728720" y="2021840"/>
                </a:cubicBezTo>
                <a:cubicBezTo>
                  <a:pt x="3731317" y="2032230"/>
                  <a:pt x="3736283" y="2041930"/>
                  <a:pt x="3738880" y="2052320"/>
                </a:cubicBezTo>
                <a:cubicBezTo>
                  <a:pt x="3743068" y="2069073"/>
                  <a:pt x="3744852" y="2086367"/>
                  <a:pt x="3749040" y="2103120"/>
                </a:cubicBezTo>
                <a:cubicBezTo>
                  <a:pt x="3751637" y="2113510"/>
                  <a:pt x="3753999" y="2124238"/>
                  <a:pt x="3759200" y="2133600"/>
                </a:cubicBezTo>
                <a:cubicBezTo>
                  <a:pt x="3771060" y="2154948"/>
                  <a:pt x="3799840" y="2194560"/>
                  <a:pt x="3799840" y="2194560"/>
                </a:cubicBezTo>
                <a:cubicBezTo>
                  <a:pt x="3803227" y="2245360"/>
                  <a:pt x="3798955" y="2297260"/>
                  <a:pt x="3810000" y="2346960"/>
                </a:cubicBezTo>
                <a:cubicBezTo>
                  <a:pt x="3813117" y="2360986"/>
                  <a:pt x="3831129" y="2366531"/>
                  <a:pt x="3840480" y="2377440"/>
                </a:cubicBezTo>
                <a:cubicBezTo>
                  <a:pt x="3859383" y="2399494"/>
                  <a:pt x="3875198" y="2424438"/>
                  <a:pt x="3891280" y="2448560"/>
                </a:cubicBezTo>
                <a:cubicBezTo>
                  <a:pt x="3894667" y="2462107"/>
                  <a:pt x="3895195" y="2476711"/>
                  <a:pt x="3901440" y="2489200"/>
                </a:cubicBezTo>
                <a:cubicBezTo>
                  <a:pt x="3909013" y="2504346"/>
                  <a:pt x="3920900" y="2516983"/>
                  <a:pt x="3931920" y="2529840"/>
                </a:cubicBezTo>
                <a:cubicBezTo>
                  <a:pt x="3962834" y="2565907"/>
                  <a:pt x="3985788" y="2579264"/>
                  <a:pt x="4033520" y="2600960"/>
                </a:cubicBezTo>
                <a:cubicBezTo>
                  <a:pt x="4046232" y="2606738"/>
                  <a:pt x="4060913" y="2606704"/>
                  <a:pt x="4074160" y="2611120"/>
                </a:cubicBezTo>
                <a:cubicBezTo>
                  <a:pt x="4091462" y="2616887"/>
                  <a:pt x="4107658" y="2625673"/>
                  <a:pt x="4124960" y="2631440"/>
                </a:cubicBezTo>
                <a:cubicBezTo>
                  <a:pt x="4138207" y="2635856"/>
                  <a:pt x="4152525" y="2636697"/>
                  <a:pt x="4165600" y="2641600"/>
                </a:cubicBezTo>
                <a:cubicBezTo>
                  <a:pt x="4179781" y="2646918"/>
                  <a:pt x="4193090" y="2654406"/>
                  <a:pt x="4206240" y="2661920"/>
                </a:cubicBezTo>
                <a:cubicBezTo>
                  <a:pt x="4216842" y="2667978"/>
                  <a:pt x="4225287" y="2677953"/>
                  <a:pt x="4236720" y="2682240"/>
                </a:cubicBezTo>
                <a:cubicBezTo>
                  <a:pt x="4252889" y="2688303"/>
                  <a:pt x="4270346" y="2690592"/>
                  <a:pt x="4287520" y="2692400"/>
                </a:cubicBezTo>
                <a:cubicBezTo>
                  <a:pt x="4334793" y="2697376"/>
                  <a:pt x="4382440" y="2698053"/>
                  <a:pt x="4429760" y="2702560"/>
                </a:cubicBezTo>
                <a:cubicBezTo>
                  <a:pt x="4453599" y="2704830"/>
                  <a:pt x="4477143" y="2709555"/>
                  <a:pt x="4500880" y="2712720"/>
                </a:cubicBezTo>
                <a:lnTo>
                  <a:pt x="4582160" y="2722880"/>
                </a:lnTo>
                <a:cubicBezTo>
                  <a:pt x="4605867" y="2729653"/>
                  <a:pt x="4629361" y="2737220"/>
                  <a:pt x="4653280" y="2743200"/>
                </a:cubicBezTo>
                <a:cubicBezTo>
                  <a:pt x="4670033" y="2747388"/>
                  <a:pt x="4687911" y="2747297"/>
                  <a:pt x="4704080" y="2753360"/>
                </a:cubicBezTo>
                <a:cubicBezTo>
                  <a:pt x="4715513" y="2757647"/>
                  <a:pt x="4722586" y="2771285"/>
                  <a:pt x="4734560" y="2773680"/>
                </a:cubicBezTo>
                <a:cubicBezTo>
                  <a:pt x="4791405" y="2785049"/>
                  <a:pt x="4849707" y="2787227"/>
                  <a:pt x="4907280" y="2794000"/>
                </a:cubicBezTo>
                <a:cubicBezTo>
                  <a:pt x="4966355" y="2823538"/>
                  <a:pt x="4994688" y="2830608"/>
                  <a:pt x="5039360" y="2875280"/>
                </a:cubicBezTo>
                <a:cubicBezTo>
                  <a:pt x="5072967" y="2908887"/>
                  <a:pt x="5071299" y="2928025"/>
                  <a:pt x="5100320" y="2966720"/>
                </a:cubicBezTo>
                <a:cubicBezTo>
                  <a:pt x="5108941" y="2978215"/>
                  <a:pt x="5120640" y="2987040"/>
                  <a:pt x="5130800" y="2997200"/>
                </a:cubicBezTo>
                <a:cubicBezTo>
                  <a:pt x="5169969" y="3134292"/>
                  <a:pt x="5121642" y="3048191"/>
                  <a:pt x="5334000" y="3088640"/>
                </a:cubicBezTo>
                <a:cubicBezTo>
                  <a:pt x="5345995" y="3090925"/>
                  <a:pt x="5353257" y="3104150"/>
                  <a:pt x="5364480" y="3108960"/>
                </a:cubicBezTo>
                <a:cubicBezTo>
                  <a:pt x="5377315" y="3114461"/>
                  <a:pt x="5391573" y="3115733"/>
                  <a:pt x="5405120" y="3119120"/>
                </a:cubicBezTo>
                <a:cubicBezTo>
                  <a:pt x="5415280" y="3129280"/>
                  <a:pt x="5422519" y="3155546"/>
                  <a:pt x="5435600" y="3149600"/>
                </a:cubicBezTo>
                <a:cubicBezTo>
                  <a:pt x="5470481" y="3133745"/>
                  <a:pt x="5487445" y="3092849"/>
                  <a:pt x="5516880" y="3068320"/>
                </a:cubicBezTo>
                <a:cubicBezTo>
                  <a:pt x="5662039" y="2947354"/>
                  <a:pt x="5499562" y="3085869"/>
                  <a:pt x="5628640" y="2966720"/>
                </a:cubicBezTo>
                <a:cubicBezTo>
                  <a:pt x="5747076" y="2857394"/>
                  <a:pt x="5668299" y="2931918"/>
                  <a:pt x="5781040" y="2844800"/>
                </a:cubicBezTo>
                <a:cubicBezTo>
                  <a:pt x="5996755" y="2678111"/>
                  <a:pt x="5854883" y="2761572"/>
                  <a:pt x="6024880" y="2682240"/>
                </a:cubicBezTo>
                <a:cubicBezTo>
                  <a:pt x="6045467" y="2672633"/>
                  <a:pt x="6065158" y="2661161"/>
                  <a:pt x="6085840" y="2651760"/>
                </a:cubicBezTo>
                <a:cubicBezTo>
                  <a:pt x="6102443" y="2644213"/>
                  <a:pt x="6120328" y="2639596"/>
                  <a:pt x="6136640" y="2631440"/>
                </a:cubicBezTo>
                <a:cubicBezTo>
                  <a:pt x="6147562" y="2625979"/>
                  <a:pt x="6155687" y="2615407"/>
                  <a:pt x="6167120" y="2611120"/>
                </a:cubicBezTo>
                <a:cubicBezTo>
                  <a:pt x="6183289" y="2605057"/>
                  <a:pt x="6200987" y="2604347"/>
                  <a:pt x="6217920" y="2600960"/>
                </a:cubicBezTo>
                <a:cubicBezTo>
                  <a:pt x="6261947" y="2604347"/>
                  <a:pt x="6306184" y="2605643"/>
                  <a:pt x="6350000" y="2611120"/>
                </a:cubicBezTo>
                <a:cubicBezTo>
                  <a:pt x="6360627" y="2612448"/>
                  <a:pt x="6369836" y="2620097"/>
                  <a:pt x="6380480" y="2621280"/>
                </a:cubicBezTo>
                <a:cubicBezTo>
                  <a:pt x="6431081" y="2626902"/>
                  <a:pt x="6482080" y="2628053"/>
                  <a:pt x="6532880" y="2631440"/>
                </a:cubicBezTo>
                <a:cubicBezTo>
                  <a:pt x="6536267" y="2641600"/>
                  <a:pt x="6540098" y="2651622"/>
                  <a:pt x="6543040" y="2661920"/>
                </a:cubicBezTo>
                <a:cubicBezTo>
                  <a:pt x="6546876" y="2675346"/>
                  <a:pt x="6544477" y="2691656"/>
                  <a:pt x="6553200" y="2702560"/>
                </a:cubicBezTo>
                <a:cubicBezTo>
                  <a:pt x="6559890" y="2710923"/>
                  <a:pt x="6573382" y="2709778"/>
                  <a:pt x="6583680" y="2712720"/>
                </a:cubicBezTo>
                <a:cubicBezTo>
                  <a:pt x="6639674" y="2728718"/>
                  <a:pt x="6642064" y="2724852"/>
                  <a:pt x="6715760" y="2733040"/>
                </a:cubicBezTo>
                <a:cubicBezTo>
                  <a:pt x="6722533" y="2743200"/>
                  <a:pt x="6726545" y="2755892"/>
                  <a:pt x="6736080" y="2763520"/>
                </a:cubicBezTo>
                <a:cubicBezTo>
                  <a:pt x="6742705" y="2768820"/>
                  <a:pt x="6804545" y="2783176"/>
                  <a:pt x="6807200" y="2783840"/>
                </a:cubicBezTo>
                <a:cubicBezTo>
                  <a:pt x="6813973" y="2794000"/>
                  <a:pt x="6817985" y="2806692"/>
                  <a:pt x="6827520" y="2814320"/>
                </a:cubicBezTo>
                <a:cubicBezTo>
                  <a:pt x="6835883" y="2821010"/>
                  <a:pt x="6847498" y="2822380"/>
                  <a:pt x="6858000" y="2824480"/>
                </a:cubicBezTo>
                <a:cubicBezTo>
                  <a:pt x="6881482" y="2829176"/>
                  <a:pt x="6905451" y="2830999"/>
                  <a:pt x="6929120" y="2834640"/>
                </a:cubicBezTo>
                <a:cubicBezTo>
                  <a:pt x="7112380" y="2862834"/>
                  <a:pt x="6854975" y="2825499"/>
                  <a:pt x="7061200" y="2854960"/>
                </a:cubicBezTo>
                <a:cubicBezTo>
                  <a:pt x="7094949" y="2871835"/>
                  <a:pt x="7103599" y="2874059"/>
                  <a:pt x="7132320" y="2895600"/>
                </a:cubicBezTo>
                <a:cubicBezTo>
                  <a:pt x="7136152" y="2898474"/>
                  <a:pt x="7139093" y="2902373"/>
                  <a:pt x="7142480" y="29057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5" name="Title 1"/>
          <p:cNvSpPr>
            <a:spLocks noGrp="1"/>
          </p:cNvSpPr>
          <p:nvPr>
            <p:ph type="title"/>
          </p:nvPr>
        </p:nvSpPr>
        <p:spPr>
          <a:xfrm>
            <a:off x="304800" y="635000"/>
            <a:ext cx="8793162" cy="752475"/>
          </a:xfrm>
        </p:spPr>
        <p:txBody>
          <a:bodyPr/>
          <a:lstStyle/>
          <a:p>
            <a:r>
              <a:rPr lang="en-GB" altLang="en-US" b="1">
                <a:solidFill>
                  <a:srgbClr val="0000FF"/>
                </a:solidFill>
                <a:latin typeface="Arial" charset="0"/>
                <a:ea typeface="Arial" charset="0"/>
                <a:cs typeface="Arial" charset="0"/>
              </a:rPr>
              <a:t>Decision </a:t>
            </a:r>
            <a:r>
              <a:rPr lang="en-GB" altLang="en-US" b="1" dirty="0">
                <a:solidFill>
                  <a:srgbClr val="0000FF"/>
                </a:solidFill>
                <a:latin typeface="Arial" charset="0"/>
                <a:ea typeface="Arial" charset="0"/>
                <a:cs typeface="Arial" charset="0"/>
              </a:rPr>
              <a:t>boundary perspective…</a:t>
            </a:r>
          </a:p>
        </p:txBody>
      </p:sp>
    </p:spTree>
    <p:extLst>
      <p:ext uri="{BB962C8B-B14F-4D97-AF65-F5344CB8AC3E}">
        <p14:creationId xmlns:p14="http://schemas.microsoft.com/office/powerpoint/2010/main" val="32096448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609600"/>
            <a:ext cx="2895600" cy="990600"/>
          </a:xfrm>
        </p:spPr>
        <p:txBody>
          <a:bodyPr>
            <a:normAutofit/>
          </a:bodyPr>
          <a:lstStyle/>
          <a:p>
            <a:r>
              <a:rPr lang="en-US" sz="4400" b="1" dirty="0">
                <a:solidFill>
                  <a:srgbClr val="0000FF"/>
                </a:solidFill>
                <a:latin typeface="Calibri"/>
                <a:cs typeface="Calibri"/>
              </a:rPr>
              <a:t>Summary</a:t>
            </a:r>
          </a:p>
        </p:txBody>
      </p:sp>
      <p:sp>
        <p:nvSpPr>
          <p:cNvPr id="3" name="Content Placeholder 2"/>
          <p:cNvSpPr>
            <a:spLocks noGrp="1"/>
          </p:cNvSpPr>
          <p:nvPr>
            <p:ph idx="1"/>
          </p:nvPr>
        </p:nvSpPr>
        <p:spPr>
          <a:xfrm>
            <a:off x="228600" y="1524000"/>
            <a:ext cx="8686800" cy="5181600"/>
          </a:xfrm>
        </p:spPr>
        <p:txBody>
          <a:bodyPr>
            <a:noAutofit/>
          </a:bodyPr>
          <a:lstStyle/>
          <a:p>
            <a:pPr>
              <a:lnSpc>
                <a:spcPct val="120000"/>
              </a:lnSpc>
            </a:pPr>
            <a:r>
              <a:rPr lang="en-US" sz="3200" dirty="0">
                <a:latin typeface="Times New Roman"/>
                <a:cs typeface="Times New Roman"/>
              </a:rPr>
              <a:t>Artificial neuron structures</a:t>
            </a:r>
          </a:p>
          <a:p>
            <a:pPr>
              <a:lnSpc>
                <a:spcPct val="120000"/>
              </a:lnSpc>
            </a:pPr>
            <a:r>
              <a:rPr lang="en-US" sz="3200" dirty="0">
                <a:latin typeface="Times New Roman"/>
                <a:cs typeface="Times New Roman"/>
              </a:rPr>
              <a:t>Neural network training: training, validation, testing</a:t>
            </a:r>
          </a:p>
          <a:p>
            <a:pPr>
              <a:lnSpc>
                <a:spcPct val="120000"/>
              </a:lnSpc>
              <a:defRPr/>
            </a:pPr>
            <a:r>
              <a:rPr lang="en-US" sz="3200" dirty="0">
                <a:latin typeface="Times New Roman"/>
                <a:ea typeface="ＭＳ Ｐゴシック" charset="0"/>
                <a:cs typeface="Times New Roman"/>
              </a:rPr>
              <a:t>Backpropagation </a:t>
            </a:r>
          </a:p>
          <a:p>
            <a:pPr>
              <a:lnSpc>
                <a:spcPct val="120000"/>
              </a:lnSpc>
              <a:defRPr/>
            </a:pPr>
            <a:r>
              <a:rPr lang="en-US" sz="3200" dirty="0">
                <a:latin typeface="Times New Roman"/>
                <a:ea typeface="ＭＳ Ｐゴシック" charset="0"/>
                <a:cs typeface="Times New Roman"/>
              </a:rPr>
              <a:t>Generalization and learning curve</a:t>
            </a:r>
          </a:p>
          <a:p>
            <a:pPr>
              <a:lnSpc>
                <a:spcPct val="120000"/>
              </a:lnSpc>
            </a:pPr>
            <a:endParaRPr lang="en-US" sz="3200" b="1" dirty="0">
              <a:latin typeface="Times New Roman"/>
              <a:cs typeface="Times New Roman"/>
            </a:endParaRPr>
          </a:p>
          <a:p>
            <a:pPr>
              <a:lnSpc>
                <a:spcPct val="120000"/>
              </a:lnSpc>
            </a:pPr>
            <a:endParaRPr lang="en-US" sz="3200" b="1" dirty="0">
              <a:latin typeface="Times New Roman"/>
              <a:cs typeface="Times New Roman"/>
            </a:endParaRPr>
          </a:p>
        </p:txBody>
      </p:sp>
    </p:spTree>
    <p:extLst>
      <p:ext uri="{BB962C8B-B14F-4D97-AF65-F5344CB8AC3E}">
        <p14:creationId xmlns:p14="http://schemas.microsoft.com/office/powerpoint/2010/main" val="11326812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ChangeArrowheads="1"/>
          </p:cNvSpPr>
          <p:nvPr>
            <p:ph type="title"/>
          </p:nvPr>
        </p:nvSpPr>
        <p:spPr>
          <a:xfrm>
            <a:off x="914399" y="1295400"/>
            <a:ext cx="7529513" cy="777875"/>
          </a:xfrm>
        </p:spPr>
        <p:txBody>
          <a:bodyPr/>
          <a:lstStyle/>
          <a:p>
            <a:pPr algn="ctr"/>
            <a:r>
              <a:rPr lang="en-US" altLang="x-none" sz="4400" b="1" dirty="0">
                <a:solidFill>
                  <a:srgbClr val="0000FF"/>
                </a:solidFill>
                <a:latin typeface="Calibri" charset="0"/>
                <a:ea typeface="Calibri" charset="0"/>
                <a:cs typeface="Calibri" charset="0"/>
              </a:rPr>
              <a:t>Acknowledgments</a:t>
            </a:r>
            <a:endParaRPr lang="en-US" altLang="x-none" b="1" dirty="0">
              <a:solidFill>
                <a:srgbClr val="0000FF"/>
              </a:solidFill>
              <a:latin typeface="Calibri" charset="0"/>
              <a:ea typeface="Calibri" charset="0"/>
              <a:cs typeface="Calibri" charset="0"/>
            </a:endParaRPr>
          </a:p>
        </p:txBody>
      </p:sp>
      <p:sp>
        <p:nvSpPr>
          <p:cNvPr id="157698" name="Rectangle 3"/>
          <p:cNvSpPr>
            <a:spLocks noGrp="1" noChangeArrowheads="1"/>
          </p:cNvSpPr>
          <p:nvPr>
            <p:ph type="body" idx="1"/>
          </p:nvPr>
        </p:nvSpPr>
        <p:spPr>
          <a:xfrm>
            <a:off x="646906" y="2286000"/>
            <a:ext cx="8064500" cy="3276600"/>
          </a:xfrm>
          <a:noFill/>
        </p:spPr>
        <p:txBody>
          <a:bodyPr>
            <a:normAutofit/>
          </a:bodyPr>
          <a:lstStyle/>
          <a:p>
            <a:pPr>
              <a:spcBef>
                <a:spcPct val="50000"/>
              </a:spcBef>
              <a:buFont typeface="Monotype Sorts" charset="2"/>
              <a:buNone/>
            </a:pPr>
            <a:r>
              <a:rPr lang="en-US" altLang="x-none" sz="3200" dirty="0"/>
              <a:t>  This file is for the educational purpose only. Some materials (including pictures and text) were taken from the Internet at the public domain.</a:t>
            </a:r>
          </a:p>
        </p:txBody>
      </p:sp>
    </p:spTree>
    <p:extLst>
      <p:ext uri="{BB962C8B-B14F-4D97-AF65-F5344CB8AC3E}">
        <p14:creationId xmlns:p14="http://schemas.microsoft.com/office/powerpoint/2010/main" val="1055003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339"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solidFill>
                  <a:srgbClr val="0033CC"/>
                </a:solidFill>
              </a:rPr>
              <a:t>1.4  2.7   1.9         </a:t>
            </a:r>
            <a:r>
              <a:rPr lang="en-GB" altLang="en-US" sz="2400">
                <a:solidFill>
                  <a:srgbClr val="FF0000"/>
                </a:solidFill>
              </a:rPr>
              <a:t>0</a:t>
            </a:r>
          </a:p>
          <a:p>
            <a:pPr eaLnBrk="1" hangingPunct="1">
              <a:spcBef>
                <a:spcPct val="0"/>
              </a:spcBef>
              <a:buFontTx/>
              <a:buNone/>
            </a:pPr>
            <a:r>
              <a:rPr lang="en-GB" altLang="en-US" sz="2400"/>
              <a:t>3.8  3.4   3.2         0</a:t>
            </a:r>
          </a:p>
          <a:p>
            <a:pPr eaLnBrk="1" hangingPunct="1">
              <a:spcBef>
                <a:spcPct val="0"/>
              </a:spcBef>
              <a:buFontTx/>
              <a:buNone/>
            </a:pPr>
            <a:r>
              <a:rPr lang="en-GB" altLang="en-US" sz="2400"/>
              <a:t>6.4  2.8   1.7         1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4340" name="TextBox 2"/>
          <p:cNvSpPr txBox="1">
            <a:spLocks noChangeArrowheads="1"/>
          </p:cNvSpPr>
          <p:nvPr/>
        </p:nvSpPr>
        <p:spPr bwMode="auto">
          <a:xfrm>
            <a:off x="4775200" y="955675"/>
            <a:ext cx="35893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Present a training pattern</a:t>
            </a:r>
          </a:p>
        </p:txBody>
      </p:sp>
      <p:sp>
        <p:nvSpPr>
          <p:cNvPr id="5" name="Rounded Rectangle 4"/>
          <p:cNvSpPr/>
          <p:nvPr/>
        </p:nvSpPr>
        <p:spPr>
          <a:xfrm>
            <a:off x="414338" y="1416050"/>
            <a:ext cx="2747962"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342" name="Rectangle 5"/>
          <p:cNvSpPr>
            <a:spLocks noChangeArrowheads="1"/>
          </p:cNvSpPr>
          <p:nvPr/>
        </p:nvSpPr>
        <p:spPr bwMode="auto">
          <a:xfrm>
            <a:off x="3835400" y="2487613"/>
            <a:ext cx="4570413"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a:solidFill>
                  <a:srgbClr val="0033CC"/>
                </a:solidFill>
              </a:rPr>
              <a:t>1.4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2.7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1.9        </a:t>
            </a:r>
            <a:endParaRPr lang="en-GB" altLang="en-US" sz="2400">
              <a:solidFill>
                <a:srgbClr val="FF0000"/>
              </a:solidFill>
            </a:endParaRPr>
          </a:p>
        </p:txBody>
      </p:sp>
    </p:spTree>
    <p:extLst>
      <p:ext uri="{BB962C8B-B14F-4D97-AF65-F5344CB8AC3E}">
        <p14:creationId xmlns:p14="http://schemas.microsoft.com/office/powerpoint/2010/main" val="2102965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5363"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solidFill>
                  <a:srgbClr val="0033CC"/>
                </a:solidFill>
              </a:rPr>
              <a:t>1.4  2.7   1.9         </a:t>
            </a:r>
            <a:r>
              <a:rPr lang="en-GB" altLang="en-US" sz="2400">
                <a:solidFill>
                  <a:srgbClr val="FF0000"/>
                </a:solidFill>
              </a:rPr>
              <a:t>0</a:t>
            </a:r>
          </a:p>
          <a:p>
            <a:pPr eaLnBrk="1" hangingPunct="1">
              <a:spcBef>
                <a:spcPct val="0"/>
              </a:spcBef>
              <a:buFontTx/>
              <a:buNone/>
            </a:pPr>
            <a:r>
              <a:rPr lang="en-GB" altLang="en-US" sz="2400"/>
              <a:t>3.8  3.4   3.2         0</a:t>
            </a:r>
          </a:p>
          <a:p>
            <a:pPr eaLnBrk="1" hangingPunct="1">
              <a:spcBef>
                <a:spcPct val="0"/>
              </a:spcBef>
              <a:buFontTx/>
              <a:buNone/>
            </a:pPr>
            <a:r>
              <a:rPr lang="en-GB" altLang="en-US" sz="2400"/>
              <a:t>6.4  2.8   1.7         1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5364" name="TextBox 2"/>
          <p:cNvSpPr txBox="1">
            <a:spLocks noChangeArrowheads="1"/>
          </p:cNvSpPr>
          <p:nvPr/>
        </p:nvSpPr>
        <p:spPr bwMode="auto">
          <a:xfrm>
            <a:off x="4775200" y="955675"/>
            <a:ext cx="3967163"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b="1">
                <a:solidFill>
                  <a:schemeClr val="bg1"/>
                </a:solidFill>
              </a:rPr>
              <a:t>Feed it through to get output</a:t>
            </a:r>
          </a:p>
        </p:txBody>
      </p:sp>
      <p:sp>
        <p:nvSpPr>
          <p:cNvPr id="5" name="Rounded Rectangle 4"/>
          <p:cNvSpPr/>
          <p:nvPr/>
        </p:nvSpPr>
        <p:spPr>
          <a:xfrm>
            <a:off x="414338" y="1416050"/>
            <a:ext cx="2747962"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366" name="Rectangle 5"/>
          <p:cNvSpPr>
            <a:spLocks noChangeArrowheads="1"/>
          </p:cNvSpPr>
          <p:nvPr/>
        </p:nvSpPr>
        <p:spPr bwMode="auto">
          <a:xfrm>
            <a:off x="3835400" y="2487613"/>
            <a:ext cx="51085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ea typeface="Arial" charset="0"/>
                <a:cs typeface="Arial" charset="0"/>
              </a:defRPr>
            </a:lvl1pPr>
            <a:lvl2pPr marL="742950" indent="-285750" eaLnBrk="0" hangingPunct="0">
              <a:spcBef>
                <a:spcPct val="20000"/>
              </a:spcBef>
              <a:buChar char="–"/>
              <a:defRPr sz="2800">
                <a:solidFill>
                  <a:schemeClr val="tx1"/>
                </a:solidFill>
                <a:latin typeface="Times New Roman" charset="0"/>
                <a:ea typeface="Arial" charset="0"/>
                <a:cs typeface="Arial" charset="0"/>
              </a:defRPr>
            </a:lvl2pPr>
            <a:lvl3pPr marL="1143000" indent="-228600" eaLnBrk="0" hangingPunct="0">
              <a:spcBef>
                <a:spcPct val="20000"/>
              </a:spcBef>
              <a:buChar char="•"/>
              <a:defRPr sz="2400">
                <a:solidFill>
                  <a:schemeClr val="tx1"/>
                </a:solidFill>
                <a:latin typeface="Times New Roman" charset="0"/>
                <a:ea typeface="Arial" charset="0"/>
                <a:cs typeface="Arial" charset="0"/>
              </a:defRPr>
            </a:lvl3pPr>
            <a:lvl4pPr marL="1600200" indent="-228600" eaLnBrk="0" hangingPunct="0">
              <a:spcBef>
                <a:spcPct val="20000"/>
              </a:spcBef>
              <a:buChar char="–"/>
              <a:defRPr sz="2000">
                <a:solidFill>
                  <a:schemeClr val="tx1"/>
                </a:solidFill>
                <a:latin typeface="Times New Roman" charset="0"/>
                <a:ea typeface="Arial" charset="0"/>
                <a:cs typeface="Arial" charset="0"/>
              </a:defRPr>
            </a:lvl4pPr>
            <a:lvl5pPr marL="2057400" indent="-228600" eaLnBrk="0" hangingPunct="0">
              <a:spcBef>
                <a:spcPct val="20000"/>
              </a:spcBef>
              <a:buChar char="»"/>
              <a:defRPr sz="2000">
                <a:solidFill>
                  <a:schemeClr val="tx1"/>
                </a:solidFill>
                <a:latin typeface="Times New Roman"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ea typeface="Arial" charset="0"/>
                <a:cs typeface="Arial" charset="0"/>
              </a:defRPr>
            </a:lvl9pPr>
          </a:lstStyle>
          <a:p>
            <a:pPr eaLnBrk="1" hangingPunct="1">
              <a:spcBef>
                <a:spcPct val="0"/>
              </a:spcBef>
              <a:buFontTx/>
              <a:buNone/>
            </a:pPr>
            <a:r>
              <a:rPr lang="en-GB" altLang="en-US" sz="2400">
                <a:solidFill>
                  <a:srgbClr val="0033CC"/>
                </a:solidFill>
              </a:rPr>
              <a:t>1.4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2.7                                                    </a:t>
            </a:r>
            <a:r>
              <a:rPr lang="en-GB" altLang="en-US" sz="2400" b="1">
                <a:solidFill>
                  <a:srgbClr val="0033CC"/>
                </a:solidFill>
              </a:rPr>
              <a:t>0.8</a:t>
            </a:r>
            <a:endParaRPr lang="en-GB" altLang="en-US" sz="2400">
              <a:solidFill>
                <a:srgbClr val="0033CC"/>
              </a:solidFill>
            </a:endParaRP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1.9        </a:t>
            </a:r>
            <a:endParaRPr lang="en-GB" altLang="en-US" sz="2400">
              <a:solidFill>
                <a:srgbClr val="FF0000"/>
              </a:solidFill>
            </a:endParaRPr>
          </a:p>
        </p:txBody>
      </p:sp>
    </p:spTree>
    <p:extLst>
      <p:ext uri="{BB962C8B-B14F-4D97-AF65-F5344CB8AC3E}">
        <p14:creationId xmlns:p14="http://schemas.microsoft.com/office/powerpoint/2010/main" val="3133353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67043</TotalTime>
  <Words>3440</Words>
  <Application>Microsoft Office PowerPoint</Application>
  <PresentationFormat>全屏显示(4:3)</PresentationFormat>
  <Paragraphs>566</Paragraphs>
  <Slides>74</Slides>
  <Notes>50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74</vt:i4>
      </vt:variant>
    </vt:vector>
  </HeadingPairs>
  <TitlesOfParts>
    <vt:vector size="89" baseType="lpstr">
      <vt:lpstr>바탕</vt:lpstr>
      <vt:lpstr>Lato</vt:lpstr>
      <vt:lpstr>Monotype Sorts</vt:lpstr>
      <vt:lpstr>黑体</vt:lpstr>
      <vt:lpstr>微软雅黑</vt:lpstr>
      <vt:lpstr>Arial</vt:lpstr>
      <vt:lpstr>Calibri</vt:lpstr>
      <vt:lpstr>Cambria Math</vt:lpstr>
      <vt:lpstr>Georgia</vt:lpstr>
      <vt:lpstr>Times New Roman</vt:lpstr>
      <vt:lpstr>Trebuchet MS</vt:lpstr>
      <vt:lpstr>Wingdings</vt:lpstr>
      <vt:lpstr>Wingdings 2</vt:lpstr>
      <vt:lpstr>Urban</vt:lpstr>
      <vt:lpstr>Equation</vt:lpstr>
      <vt:lpstr>PowerPoint 演示文稿</vt:lpstr>
      <vt:lpstr>Example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运行 Keras 模型</vt:lpstr>
      <vt:lpstr>定义模型</vt:lpstr>
      <vt:lpstr>定义模型</vt:lpstr>
      <vt:lpstr>编译模型</vt:lpstr>
      <vt:lpstr>训练模型</vt:lpstr>
      <vt:lpstr>评估模型</vt:lpstr>
      <vt:lpstr>数据预测</vt:lpstr>
      <vt:lpstr>梯度下降法——更新权值</vt:lpstr>
      <vt:lpstr>PowerPoint 演示文稿</vt:lpstr>
      <vt:lpstr>PowerPoint 演示文稿</vt:lpstr>
      <vt:lpstr>误差函数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梯度下降法——更新权值</vt:lpstr>
      <vt:lpstr>梯度下降法——更新权值</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Activation Function</vt:lpstr>
      <vt:lpstr>常见激活函数</vt:lpstr>
      <vt:lpstr>常见激活函数</vt:lpstr>
      <vt:lpstr>常见激活函数</vt:lpstr>
      <vt:lpstr>常见激活函数</vt:lpstr>
      <vt:lpstr>常见激活函数</vt:lpstr>
      <vt:lpstr>激活函数的性质</vt:lpstr>
      <vt:lpstr>Termination Conditions（终止条件） for BP</vt:lpstr>
      <vt:lpstr>Learning Curves</vt:lpstr>
      <vt:lpstr>Learning Rate（学习率）</vt:lpstr>
      <vt:lpstr>PowerPoint 演示文稿</vt:lpstr>
      <vt:lpstr>Generalization</vt:lpstr>
      <vt:lpstr>Generalization</vt:lpstr>
      <vt:lpstr>Underfitting and Overfitting</vt:lpstr>
      <vt:lpstr>Generalization and Capacity</vt:lpstr>
      <vt:lpstr>Decision boundary perspective…</vt:lpstr>
      <vt:lpstr>Decision boundary perspective…</vt:lpstr>
      <vt:lpstr>Decision boundary perspective…</vt:lpstr>
      <vt:lpstr>Decision boundary perspective…</vt:lpstr>
      <vt:lpstr>Decision boundary perspective…</vt:lpstr>
      <vt:lpstr>Decision boundary perspective…</vt:lpstr>
      <vt:lpstr>Summary</vt:lpstr>
      <vt:lpstr>Acknowledgments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Informatics Research Overview</dc:title>
  <dc:creator>Joshi, Trupti</dc:creator>
  <cp:lastModifiedBy>飞何</cp:lastModifiedBy>
  <cp:revision>1105</cp:revision>
  <dcterms:created xsi:type="dcterms:W3CDTF">2006-08-16T00:00:00Z</dcterms:created>
  <dcterms:modified xsi:type="dcterms:W3CDTF">2019-10-26T00:32:56Z</dcterms:modified>
</cp:coreProperties>
</file>